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298" r:id="rId3"/>
    <p:sldId id="299" r:id="rId4"/>
    <p:sldId id="302" r:id="rId5"/>
    <p:sldId id="260" r:id="rId6"/>
    <p:sldId id="259" r:id="rId7"/>
    <p:sldId id="304" r:id="rId8"/>
    <p:sldId id="307" r:id="rId9"/>
    <p:sldId id="319" r:id="rId10"/>
    <p:sldId id="308" r:id="rId11"/>
    <p:sldId id="303" r:id="rId12"/>
    <p:sldId id="310" r:id="rId13"/>
    <p:sldId id="312" r:id="rId14"/>
    <p:sldId id="314" r:id="rId15"/>
    <p:sldId id="316" r:id="rId16"/>
    <p:sldId id="315" r:id="rId17"/>
    <p:sldId id="313" r:id="rId18"/>
    <p:sldId id="318" r:id="rId19"/>
    <p:sldId id="320" r:id="rId20"/>
    <p:sldId id="317" r:id="rId21"/>
    <p:sldId id="311" r:id="rId22"/>
  </p:sldIdLst>
  <p:sldSz cx="9144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90C3E42-436C-4681-884D-1DBC364F9CDC}" styleName="">
    <a:wholeTbl>
      <a:tcTxStyle>
        <a:font>
          <a:latin typeface="Arial"/>
          <a:ea typeface="Arial"/>
          <a:cs typeface="Arial"/>
        </a:font>
        <a:srgbClr val="000000"/>
      </a:tcTxStyle>
      <a:tcStyle>
        <a:tcBdr>
          <a:left>
            <a:ln w="9528" cap="flat" cmpd="sng" algn="ctr">
              <a:solidFill>
                <a:srgbClr val="9E9E9E"/>
              </a:solidFill>
              <a:prstDash val="solid"/>
              <a:round/>
              <a:headEnd type="none" w="med" len="med"/>
              <a:tailEnd type="none" w="med" len="med"/>
            </a:ln>
          </a:left>
          <a:right>
            <a:ln w="9528" cap="flat" cmpd="sng" algn="ctr">
              <a:solidFill>
                <a:srgbClr val="9E9E9E"/>
              </a:solidFill>
              <a:prstDash val="solid"/>
              <a:round/>
              <a:headEnd type="none" w="med" len="med"/>
              <a:tailEnd type="none" w="med" len="med"/>
            </a:ln>
          </a:right>
          <a:top>
            <a:ln w="9528" cap="flat" cmpd="sng" algn="ctr">
              <a:solidFill>
                <a:srgbClr val="9E9E9E"/>
              </a:solidFill>
              <a:prstDash val="solid"/>
              <a:round/>
              <a:headEnd type="none" w="med" len="med"/>
              <a:tailEnd type="none" w="med" len="med"/>
            </a:ln>
          </a:top>
          <a:bottom>
            <a:ln w="9528" cap="flat" cmpd="sng" algn="ctr">
              <a:solidFill>
                <a:srgbClr val="9E9E9E"/>
              </a:solidFill>
              <a:prstDash val="solid"/>
              <a:round/>
              <a:headEnd type="none" w="med" len="med"/>
              <a:tailEnd type="none" w="med" len="med"/>
            </a:ln>
          </a:bottom>
        </a:tcBdr>
      </a:tcStyle>
    </a:wholeTbl>
    <a:band1H>
      <a:tcTxStyle>
        <a:font>
          <a:latin typeface=""/>
          <a:ea typeface=""/>
          <a:cs typeface=""/>
        </a:font>
      </a:tcTxStyle>
      <a:tcStyle>
        <a:tcBdr/>
      </a:tcStyle>
    </a:band1H>
    <a:band2H>
      <a:tcTxStyle>
        <a:font>
          <a:latin typeface=""/>
          <a:ea typeface=""/>
          <a:cs typeface=""/>
        </a:font>
      </a:tcTxStyle>
      <a:tcStyle>
        <a:tcBdr/>
      </a:tcStyle>
    </a:band2H>
    <a:band1V>
      <a:tcTxStyle>
        <a:font>
          <a:latin typeface=""/>
          <a:ea typeface=""/>
          <a:cs typeface=""/>
        </a:font>
      </a:tcTxStyle>
      <a:tcStyle>
        <a:tcBdr/>
      </a:tcStyle>
    </a:band1V>
    <a:band2V>
      <a:tcTxStyle>
        <a:font>
          <a:latin typeface=""/>
          <a:ea typeface=""/>
          <a:cs typeface=""/>
        </a:font>
      </a:tcTxStyle>
      <a:tcStyle>
        <a:tcBdr/>
      </a:tcStyle>
    </a:band2V>
    <a:lastCol>
      <a:tcTxStyle>
        <a:font>
          <a:latin typeface=""/>
          <a:ea typeface=""/>
          <a:cs typeface=""/>
        </a:font>
      </a:tcTxStyle>
      <a:tcStyle>
        <a:tcBdr/>
      </a:tcStyle>
    </a:lastCol>
    <a:firstCol>
      <a:tcTxStyle>
        <a:font>
          <a:latin typeface=""/>
          <a:ea typeface=""/>
          <a:cs typeface=""/>
        </a:font>
      </a:tcTxStyle>
      <a:tcStyle>
        <a:tcBdr/>
      </a:tcStyle>
    </a:firstCol>
    <a:lastRow>
      <a:tcTxStyle>
        <a:font>
          <a:latin typeface=""/>
          <a:ea typeface=""/>
          <a:cs typeface=""/>
        </a:font>
      </a:tcTxStyle>
      <a:tcStyle>
        <a:tcBdr/>
      </a:tcStyle>
    </a:lastRow>
    <a:firstRow>
      <a:tcTxStyle>
        <a:font>
          <a:latin typeface=""/>
          <a:ea typeface=""/>
          <a:cs typeface=""/>
        </a:font>
      </a:tcTxStyle>
      <a:tcStyle>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387E5D-73F8-03B9-1834-E421F833B25D}"/>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0" cap="none" spc="0" baseline="0">
              <a:solidFill>
                <a:srgbClr val="000000"/>
              </a:solidFill>
              <a:uFillTx/>
              <a:latin typeface="Arial"/>
              <a:ea typeface="Arial"/>
              <a:cs typeface="Arial"/>
            </a:endParaRPr>
          </a:p>
        </p:txBody>
      </p:sp>
      <p:sp>
        <p:nvSpPr>
          <p:cNvPr id="3" name="Date Placeholder 2">
            <a:extLst>
              <a:ext uri="{FF2B5EF4-FFF2-40B4-BE49-F238E27FC236}">
                <a16:creationId xmlns:a16="http://schemas.microsoft.com/office/drawing/2014/main" id="{9848ABA0-73D6-F450-E54F-9BF4149C2BF9}"/>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0533C41-8C6D-4A4E-B484-4721DC2D86EC}" type="datetime1">
              <a:rPr lang="en-GB" sz="1200" b="0" i="0" u="none" strike="noStrike" kern="0" cap="none" spc="0" baseline="0">
                <a:solidFill>
                  <a:srgbClr val="000000"/>
                </a:solidFill>
                <a:uFillTx/>
                <a:latin typeface="Arial"/>
                <a:ea typeface="Arial"/>
                <a:cs typeface="Arial"/>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03/05/2025</a:t>
            </a:fld>
            <a:endParaRPr lang="en-GB" sz="1200" b="0" i="0" u="none" strike="noStrike" kern="0" cap="none" spc="0" baseline="0">
              <a:solidFill>
                <a:srgbClr val="000000"/>
              </a:solidFill>
              <a:uFillTx/>
              <a:latin typeface="Arial"/>
              <a:ea typeface="Arial"/>
              <a:cs typeface="Arial"/>
            </a:endParaRPr>
          </a:p>
        </p:txBody>
      </p:sp>
      <p:sp>
        <p:nvSpPr>
          <p:cNvPr id="4" name="Footer Placeholder 3">
            <a:extLst>
              <a:ext uri="{FF2B5EF4-FFF2-40B4-BE49-F238E27FC236}">
                <a16:creationId xmlns:a16="http://schemas.microsoft.com/office/drawing/2014/main" id="{5D96AE53-E0CB-0FB2-2F31-F8304597E99D}"/>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0" cap="none" spc="0" baseline="0">
              <a:solidFill>
                <a:srgbClr val="000000"/>
              </a:solidFill>
              <a:uFillTx/>
              <a:latin typeface="Arial"/>
              <a:ea typeface="Arial"/>
              <a:cs typeface="Arial"/>
            </a:endParaRPr>
          </a:p>
        </p:txBody>
      </p:sp>
      <p:sp>
        <p:nvSpPr>
          <p:cNvPr id="5" name="Slide Number Placeholder 4">
            <a:extLst>
              <a:ext uri="{FF2B5EF4-FFF2-40B4-BE49-F238E27FC236}">
                <a16:creationId xmlns:a16="http://schemas.microsoft.com/office/drawing/2014/main" id="{B9701638-3DE6-70AC-B4FB-738753AF4F17}"/>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EA58216-612F-0849-BEA6-5E0F729A4515}" type="slidenum">
              <a:t>‹#›</a:t>
            </a:fld>
            <a:endParaRPr lang="en-GB" sz="1200" b="0" i="0" u="none" strike="noStrike" kern="0" cap="none" spc="0" baseline="0">
              <a:solidFill>
                <a:srgbClr val="000000"/>
              </a:solidFill>
              <a:uFillTx/>
              <a:latin typeface="Arial"/>
              <a:ea typeface="Arial"/>
              <a:cs typeface="Arial"/>
            </a:endParaRPr>
          </a:p>
        </p:txBody>
      </p:sp>
    </p:spTree>
    <p:extLst>
      <p:ext uri="{BB962C8B-B14F-4D97-AF65-F5344CB8AC3E}">
        <p14:creationId xmlns:p14="http://schemas.microsoft.com/office/powerpoint/2010/main" val="3245086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3;n">
            <a:extLst>
              <a:ext uri="{FF2B5EF4-FFF2-40B4-BE49-F238E27FC236}">
                <a16:creationId xmlns:a16="http://schemas.microsoft.com/office/drawing/2014/main" id="{3C16FBD6-1205-BA73-DF5D-BADE2955780A}"/>
              </a:ext>
            </a:extLst>
          </p:cNvPr>
          <p:cNvSpPr>
            <a:spLocks noGrp="1" noRot="1" noChangeAspect="1"/>
          </p:cNvSpPr>
          <p:nvPr>
            <p:ph type="sldImg" idx="2"/>
          </p:nvPr>
        </p:nvSpPr>
        <p:spPr>
          <a:xfrm>
            <a:off x="381295" y="685800"/>
            <a:ext cx="6096076" cy="3429000"/>
          </a:xfrm>
          <a:prstGeom prst="rect">
            <a:avLst/>
          </a:prstGeom>
          <a:noFill/>
          <a:ln w="9528" cap="flat">
            <a:solidFill>
              <a:srgbClr val="000000"/>
            </a:solidFill>
            <a:prstDash val="solid"/>
            <a:round/>
          </a:ln>
        </p:spPr>
      </p:sp>
      <p:sp>
        <p:nvSpPr>
          <p:cNvPr id="3" name="Google Shape;4;n">
            <a:extLst>
              <a:ext uri="{FF2B5EF4-FFF2-40B4-BE49-F238E27FC236}">
                <a16:creationId xmlns:a16="http://schemas.microsoft.com/office/drawing/2014/main" id="{8889B143-0FC6-370B-B1A3-BBAEBC1DC475}"/>
              </a:ext>
            </a:extLst>
          </p:cNvPr>
          <p:cNvSpPr txBox="1">
            <a:spLocks noGrp="1"/>
          </p:cNvSpPr>
          <p:nvPr>
            <p:ph type="body" sz="quarter" idx="3"/>
          </p:nvPr>
        </p:nvSpPr>
        <p:spPr>
          <a:xfrm>
            <a:off x="685800" y="4343400"/>
            <a:ext cx="5486400" cy="4114800"/>
          </a:xfrm>
          <a:prstGeom prst="rect">
            <a:avLst/>
          </a:prstGeom>
          <a:noFill/>
          <a:ln>
            <a:noFill/>
          </a:ln>
        </p:spPr>
        <p:txBody>
          <a:bodyPr vert="horz" wrap="square" lIns="91421" tIns="91421" rIns="91421" bIns="91421" anchor="t" anchorCtr="0" compatLnSpc="1">
            <a:noAutofit/>
          </a:bodyPr>
          <a:lstStyle/>
          <a:p>
            <a:pPr lvl="0"/>
            <a:endParaRPr lang="en-US"/>
          </a:p>
        </p:txBody>
      </p:sp>
    </p:spTree>
    <p:extLst>
      <p:ext uri="{BB962C8B-B14F-4D97-AF65-F5344CB8AC3E}">
        <p14:creationId xmlns:p14="http://schemas.microsoft.com/office/powerpoint/2010/main" val="1878400842"/>
      </p:ext>
    </p:extLst>
  </p:cSld>
  <p:clrMap bg1="lt1" tx1="dk1" bg2="lt2" tx2="dk2" accent1="accent1" accent2="accent2" accent3="accent3" accent4="accent4" accent5="accent5" accent6="accent6" hlink="hlink" folHlink="folHlink"/>
  <p:notesStyle>
    <a:lvl1pPr marL="457200" marR="0" lvl="0" indent="-298451" algn="l" defTabSz="914400" rtl="0" fontAlgn="auto" hangingPunct="1">
      <a:lnSpc>
        <a:spcPct val="100000"/>
      </a:lnSpc>
      <a:spcBef>
        <a:spcPts val="0"/>
      </a:spcBef>
      <a:spcAft>
        <a:spcPts val="0"/>
      </a:spcAft>
      <a:buClr>
        <a:srgbClr val="000000"/>
      </a:buClr>
      <a:buSzPts val="1100"/>
      <a:buFont typeface="Arial"/>
      <a:buChar char="●"/>
      <a:tabLst/>
      <a:defRPr lang="en-US" sz="1100" b="0" i="0" u="none" strike="noStrike" kern="0" cap="none" spc="0" baseline="0">
        <a:solidFill>
          <a:srgbClr val="000000"/>
        </a:solidFill>
        <a:uFillTx/>
        <a:latin typeface="Arial"/>
        <a:ea typeface="Arial"/>
        <a:cs typeface="Arial"/>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24;g4dfce81f19_0_45:notes">
            <a:extLst>
              <a:ext uri="{FF2B5EF4-FFF2-40B4-BE49-F238E27FC236}">
                <a16:creationId xmlns:a16="http://schemas.microsoft.com/office/drawing/2014/main" id="{C68E6299-26DD-BDCD-3288-5AC5EF9B0F99}"/>
              </a:ext>
            </a:extLst>
          </p:cNvPr>
          <p:cNvSpPr>
            <a:spLocks noGrp="1" noRot="1" noChangeAspect="1"/>
          </p:cNvSpPr>
          <p:nvPr>
            <p:ph type="sldImg"/>
          </p:nvPr>
        </p:nvSpPr>
        <p:spPr>
          <a:xfrm>
            <a:off x="381003" y="685800"/>
            <a:ext cx="6096003" cy="3429000"/>
          </a:xfrm>
        </p:spPr>
      </p:sp>
      <p:sp>
        <p:nvSpPr>
          <p:cNvPr id="3" name="Google Shape;125;g4dfce81f19_0_45:notes">
            <a:extLst>
              <a:ext uri="{FF2B5EF4-FFF2-40B4-BE49-F238E27FC236}">
                <a16:creationId xmlns:a16="http://schemas.microsoft.com/office/drawing/2014/main" id="{D9424062-DCBA-7934-C916-829350AE98A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1;g33e13d9a7e_0_40:notes">
            <a:extLst>
              <a:ext uri="{FF2B5EF4-FFF2-40B4-BE49-F238E27FC236}">
                <a16:creationId xmlns:a16="http://schemas.microsoft.com/office/drawing/2014/main" id="{1FFC932E-63B1-6E65-4927-37BB9CD1DD62}"/>
              </a:ext>
            </a:extLst>
          </p:cNvPr>
          <p:cNvSpPr>
            <a:spLocks noGrp="1" noRot="1" noChangeAspect="1"/>
          </p:cNvSpPr>
          <p:nvPr>
            <p:ph type="sldImg"/>
          </p:nvPr>
        </p:nvSpPr>
        <p:spPr>
          <a:xfrm>
            <a:off x="381003" y="685800"/>
            <a:ext cx="6096003" cy="3429000"/>
          </a:xfrm>
        </p:spPr>
      </p:sp>
      <p:sp>
        <p:nvSpPr>
          <p:cNvPr id="3" name="Google Shape;192;g33e13d9a7e_0_40:notes">
            <a:extLst>
              <a:ext uri="{FF2B5EF4-FFF2-40B4-BE49-F238E27FC236}">
                <a16:creationId xmlns:a16="http://schemas.microsoft.com/office/drawing/2014/main" id="{1E112133-16B0-5E21-600E-AE9A97CEEA6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1;g33e13d9a7e_0_40:notes">
            <a:extLst>
              <a:ext uri="{FF2B5EF4-FFF2-40B4-BE49-F238E27FC236}">
                <a16:creationId xmlns:a16="http://schemas.microsoft.com/office/drawing/2014/main" id="{6C2BFD68-5A18-8096-4596-A555375678FD}"/>
              </a:ext>
            </a:extLst>
          </p:cNvPr>
          <p:cNvSpPr>
            <a:spLocks noGrp="1" noRot="1" noChangeAspect="1"/>
          </p:cNvSpPr>
          <p:nvPr>
            <p:ph type="sldImg"/>
          </p:nvPr>
        </p:nvSpPr>
        <p:spPr>
          <a:xfrm>
            <a:off x="381003" y="685800"/>
            <a:ext cx="6096003" cy="3429000"/>
          </a:xfrm>
        </p:spPr>
      </p:sp>
      <p:sp>
        <p:nvSpPr>
          <p:cNvPr id="3" name="Google Shape;192;g33e13d9a7e_0_40:notes">
            <a:extLst>
              <a:ext uri="{FF2B5EF4-FFF2-40B4-BE49-F238E27FC236}">
                <a16:creationId xmlns:a16="http://schemas.microsoft.com/office/drawing/2014/main" id="{39C45667-069E-53BE-07F3-CF3386D870A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3;g33e22146d71_0_20:notes">
            <a:extLst>
              <a:ext uri="{FF2B5EF4-FFF2-40B4-BE49-F238E27FC236}">
                <a16:creationId xmlns:a16="http://schemas.microsoft.com/office/drawing/2014/main" id="{CA77DE14-F7A2-58EA-7BEC-D9FD67CFE3DA}"/>
              </a:ext>
            </a:extLst>
          </p:cNvPr>
          <p:cNvSpPr>
            <a:spLocks noGrp="1" noRot="1" noChangeAspect="1"/>
          </p:cNvSpPr>
          <p:nvPr>
            <p:ph type="sldImg"/>
          </p:nvPr>
        </p:nvSpPr>
        <p:spPr>
          <a:xfrm>
            <a:off x="381003" y="685800"/>
            <a:ext cx="6096003" cy="3429000"/>
          </a:xfrm>
        </p:spPr>
      </p:sp>
      <p:sp>
        <p:nvSpPr>
          <p:cNvPr id="3" name="Google Shape;164;g33e22146d71_0_20:notes">
            <a:extLst>
              <a:ext uri="{FF2B5EF4-FFF2-40B4-BE49-F238E27FC236}">
                <a16:creationId xmlns:a16="http://schemas.microsoft.com/office/drawing/2014/main" id="{2B8D9E25-CD92-E2E1-CC0C-EB774FA7B163}"/>
              </a:ext>
            </a:extLst>
          </p:cNvPr>
          <p:cNvSpPr txBox="1">
            <a:spLocks noGrp="1"/>
          </p:cNvSpPr>
          <p:nvPr>
            <p:ph type="body" sz="quarter" idx="1"/>
          </p:nvPr>
        </p:nvSpPr>
        <p:spPr/>
        <p:txBody>
          <a:bodyPr/>
          <a:lstStyle/>
          <a:p>
            <a:pPr marL="0" lvl="0" indent="0">
              <a:buNone/>
            </a:pPr>
            <a:r>
              <a:rPr lang="es-ES"/>
              <a:t>Image processing model:</a:t>
            </a:r>
            <a:endParaRPr lang="en-US"/>
          </a:p>
          <a:p>
            <a:pPr marL="0" lvl="0" indent="0">
              <a:buNone/>
            </a:pPr>
            <a:endParaRPr lang="en-US"/>
          </a:p>
          <a:p>
            <a:pPr lvl="0">
              <a:buAutoNum type="arabicParenR"/>
            </a:pPr>
            <a:r>
              <a:rPr lang="es-ES"/>
              <a:t>We downloaded the images with the available URLs. We lost some observations on which URL was no longer available.</a:t>
            </a:r>
            <a:endParaRPr lang="en-US"/>
          </a:p>
          <a:p>
            <a:pPr lvl="0">
              <a:buAutoNum type="arabicParenR"/>
            </a:pPr>
            <a:r>
              <a:rPr lang="es-ES"/>
              <a:t>Using Kmeans, we identified the dominant color of each product. Number of clusters (K)=3.</a:t>
            </a:r>
            <a:endParaRPr lang="en-US"/>
          </a:p>
          <a:p>
            <a:pPr lvl="0">
              <a:buAutoNum type="arabicParenR"/>
            </a:pPr>
            <a:r>
              <a:rPr lang="es-ES"/>
              <a:t>We decomposed the dominant color in R, G and B values. </a:t>
            </a:r>
            <a:endParaRPr lang="en-US"/>
          </a:p>
          <a:p>
            <a:pPr lvl="0">
              <a:buAutoNum type="arabicParenR"/>
            </a:pPr>
            <a:r>
              <a:rPr lang="es-ES"/>
              <a:t>We merged that data with hand labelled data. We split this into training and test data (test = 30% of sample). </a:t>
            </a:r>
            <a:endParaRPr lang="en-US"/>
          </a:p>
          <a:p>
            <a:pPr lvl="0">
              <a:buAutoNum type="arabicParenR"/>
            </a:pPr>
            <a:r>
              <a:rPr lang="es-ES"/>
              <a:t>We fitted a Logistic regression to predict the label (female, male or neutral). </a:t>
            </a:r>
            <a:endParaRPr lang="en-US"/>
          </a:p>
          <a:p>
            <a:pPr lvl="0">
              <a:buAutoNum type="arabicParenR"/>
            </a:pPr>
            <a:r>
              <a:rPr lang="es-ES"/>
              <a:t>We assigned female or male labels only to predicted probabilities with a predicted probability higher than &gt;0.5. Default is neutral. If female and male pred. probabilities were higher than 0.5, then the highest was assigned.</a:t>
            </a:r>
            <a:endParaRPr lang="en-US"/>
          </a:p>
          <a:p>
            <a:pPr lvl="0">
              <a:buAutoNum type="arabicParenR"/>
            </a:pPr>
            <a:r>
              <a:rPr lang="es-ES"/>
              <a:t>Accuracy score: 0.55</a:t>
            </a:r>
            <a:endParaRPr lang="en-US"/>
          </a:p>
          <a:p>
            <a:pPr lvl="0">
              <a:buAutoNum type="arabicParenR"/>
            </a:pPr>
            <a:r>
              <a:rPr lang="es-ES"/>
              <a:t>The model is not as accurate as the first two models. This is because some gendered targeted products for men and women have similar colours. Although there are some tendencies (male=darker colours, female=lighter/pink colours (see figure 2).</a:t>
            </a:r>
            <a:endParaRPr lang="en-US"/>
          </a:p>
          <a:p>
            <a:pPr marL="228600" lvl="0" indent="-228600">
              <a:buAutoNum type="arabicParenR"/>
            </a:pPr>
            <a:endParaRPr lang="es-ES"/>
          </a:p>
          <a:p>
            <a:pPr marL="158748" lvl="0" indent="0">
              <a:buNone/>
            </a:pPr>
            <a:r>
              <a:rPr lang="es-ES"/>
              <a:t>QUESTIONS:</a:t>
            </a:r>
            <a:endParaRPr lang="en-US"/>
          </a:p>
          <a:p>
            <a:pPr marL="387348" lvl="0" indent="-228600">
              <a:buAutoNum type="arabicParenR"/>
            </a:pPr>
            <a:r>
              <a:rPr lang="es-ES"/>
              <a:t>Why is our model doing so poorly?</a:t>
            </a:r>
            <a:endParaRPr lang="en-US"/>
          </a:p>
          <a:p>
            <a:pPr marL="628650" lvl="1" indent="-171450">
              <a:lnSpc>
                <a:spcPts val="1125"/>
              </a:lnSpc>
              <a:buClr>
                <a:srgbClr val="000000"/>
              </a:buClr>
              <a:buSzPts val="1100"/>
              <a:buFont typeface="Courier New"/>
              <a:buChar char="o"/>
            </a:pPr>
            <a:r>
              <a:rPr lang="en-US" sz="1100" kern="0">
                <a:solidFill>
                  <a:srgbClr val="000000"/>
                </a:solidFill>
                <a:latin typeface="Arial"/>
                <a:cs typeface="Arial"/>
              </a:rPr>
              <a:t>Some colours may fit products targeted to both genders (e.g., light blue, red, gray, etc).</a:t>
            </a:r>
          </a:p>
          <a:p>
            <a:pPr marL="628650" lvl="1" indent="-171450">
              <a:lnSpc>
                <a:spcPts val="1125"/>
              </a:lnSpc>
              <a:buClr>
                <a:srgbClr val="000000"/>
              </a:buClr>
              <a:buSzPts val="1100"/>
              <a:buFont typeface="Courier New"/>
              <a:buChar char="o"/>
            </a:pPr>
            <a:r>
              <a:rPr lang="en-US" sz="1100" kern="0">
                <a:solidFill>
                  <a:srgbClr val="000000"/>
                </a:solidFill>
                <a:latin typeface="Arial"/>
                <a:cs typeface="Arial"/>
              </a:rPr>
              <a:t>Colours' proximity to each other may not reflect the complexity of human perception about genders.</a:t>
            </a:r>
          </a:p>
          <a:p>
            <a:pPr marL="628650" lvl="1" indent="-171450">
              <a:lnSpc>
                <a:spcPts val="1125"/>
              </a:lnSpc>
              <a:buClr>
                <a:srgbClr val="000000"/>
              </a:buClr>
              <a:buSzPts val="1100"/>
              <a:buFont typeface="Courier New"/>
              <a:buChar char="o"/>
            </a:pPr>
            <a:endParaRPr lang="en-US" sz="1100" kern="0">
              <a:solidFill>
                <a:srgbClr val="000000"/>
              </a:solidFill>
              <a:latin typeface="Arial"/>
              <a:cs typeface="Arial"/>
            </a:endParaRPr>
          </a:p>
          <a:p>
            <a:pPr marL="1085850" lvl="1" indent="-171450">
              <a:buClr>
                <a:srgbClr val="000000"/>
              </a:buClr>
              <a:buSzPts val="1100"/>
              <a:buFont typeface="Courier New"/>
              <a:buChar char="o"/>
            </a:pPr>
            <a:endParaRPr lang="es-ES" sz="1100" kern="0">
              <a:solidFill>
                <a:srgbClr val="000000"/>
              </a:solidFill>
              <a:latin typeface="Arial"/>
              <a:cs typeface="Arial"/>
            </a:endParaRPr>
          </a:p>
          <a:p>
            <a:pPr marL="387348" lvl="0" indent="-228600">
              <a:buAutoNum type="arabicParenR"/>
            </a:pPr>
            <a:endParaRPr lang="es-ES"/>
          </a:p>
          <a:p>
            <a:pPr marL="387348" lvl="0" indent="-228600">
              <a:buAutoNum type="arabicParenR"/>
            </a:pPr>
            <a:r>
              <a:rPr lang="es-ES"/>
              <a:t>How would you improve the model in the future?</a:t>
            </a:r>
          </a:p>
          <a:p>
            <a:pPr marL="914400" lvl="1" indent="-298451">
              <a:buClr>
                <a:srgbClr val="000000"/>
              </a:buClr>
              <a:buSzPts val="1100"/>
              <a:buFont typeface="Courier New"/>
              <a:buChar char="o"/>
            </a:pPr>
            <a:r>
              <a:rPr lang="es-ES" sz="1100" kern="0">
                <a:solidFill>
                  <a:srgbClr val="000000"/>
                </a:solidFill>
                <a:latin typeface="Arial"/>
                <a:cs typeface="Arial"/>
              </a:rPr>
              <a:t>We tried fitting the logit controlling by products' category. However, this improve accuracy. </a:t>
            </a:r>
          </a:p>
          <a:p>
            <a:pPr marL="914400" lvl="1" indent="-298451">
              <a:buClr>
                <a:srgbClr val="000000"/>
              </a:buClr>
              <a:buSzPts val="1100"/>
              <a:buFont typeface="Courier New"/>
              <a:buChar char="o"/>
            </a:pPr>
            <a:r>
              <a:rPr lang="es-ES" sz="1100" kern="0">
                <a:solidFill>
                  <a:srgbClr val="000000"/>
                </a:solidFill>
                <a:latin typeface="Arial"/>
                <a:cs typeface="Arial"/>
              </a:rPr>
              <a:t>We could try:</a:t>
            </a:r>
          </a:p>
          <a:p>
            <a:pPr marL="1371600" lvl="2" indent="-298451">
              <a:buClr>
                <a:srgbClr val="000000"/>
              </a:buClr>
              <a:buSzPts val="1100"/>
              <a:buFont typeface="Wingdings"/>
              <a:buChar char="§"/>
            </a:pPr>
            <a:r>
              <a:rPr lang="es-ES" sz="1100" kern="0">
                <a:solidFill>
                  <a:srgbClr val="000000"/>
                </a:solidFill>
                <a:latin typeface="Arial"/>
                <a:cs typeface="Arial"/>
              </a:rPr>
              <a:t>Fitting the model in a specific subsample. I.e. Shampoos/Conditioner or deodorants may be more "coloured". </a:t>
            </a:r>
          </a:p>
          <a:p>
            <a:pPr marL="1371600" lvl="2" indent="-298451">
              <a:buClr>
                <a:srgbClr val="000000"/>
              </a:buClr>
              <a:buSzPts val="1100"/>
              <a:buFont typeface="Wingdings"/>
              <a:buChar char="§"/>
            </a:pPr>
            <a:r>
              <a:rPr lang="es-ES" sz="1100" kern="0">
                <a:solidFill>
                  <a:srgbClr val="000000"/>
                </a:solidFill>
                <a:latin typeface="Arial"/>
                <a:cs typeface="Arial"/>
              </a:rPr>
              <a:t>Running the model could improve accuracy. </a:t>
            </a:r>
          </a:p>
          <a:p>
            <a:pPr marL="228600" lvl="0" indent="-228600">
              <a:buAutoNum type="arabicParenR"/>
            </a:pPr>
            <a:endParaRPr lang="es-ES"/>
          </a:p>
          <a:p>
            <a:pPr lvl="0" indent="0">
              <a:buNone/>
            </a:pPr>
            <a:endParaRPr lang="es-ES"/>
          </a:p>
          <a:p>
            <a:pPr marL="171450" lvl="0" indent="-171450">
              <a:lnSpc>
                <a:spcPts val="1125"/>
              </a:lnSpc>
              <a:buFont typeface="Calibri"/>
              <a:buChar char="-"/>
            </a:pPr>
            <a:br>
              <a:rPr lang="en-US"/>
            </a:b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3;g33e22146d71_0_20:notes">
            <a:extLst>
              <a:ext uri="{FF2B5EF4-FFF2-40B4-BE49-F238E27FC236}">
                <a16:creationId xmlns:a16="http://schemas.microsoft.com/office/drawing/2014/main" id="{2C7F25B9-E67C-1E34-15B2-0FB5A2096415}"/>
              </a:ext>
            </a:extLst>
          </p:cNvPr>
          <p:cNvSpPr>
            <a:spLocks noGrp="1" noRot="1" noChangeAspect="1"/>
          </p:cNvSpPr>
          <p:nvPr>
            <p:ph type="sldImg"/>
          </p:nvPr>
        </p:nvSpPr>
        <p:spPr>
          <a:xfrm>
            <a:off x="381003" y="685800"/>
            <a:ext cx="6096003" cy="3429000"/>
          </a:xfrm>
        </p:spPr>
      </p:sp>
      <p:sp>
        <p:nvSpPr>
          <p:cNvPr id="3" name="Google Shape;164;g33e22146d71_0_20:notes">
            <a:extLst>
              <a:ext uri="{FF2B5EF4-FFF2-40B4-BE49-F238E27FC236}">
                <a16:creationId xmlns:a16="http://schemas.microsoft.com/office/drawing/2014/main" id="{88CFBF36-58BC-5A93-2021-514A730A73C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3;g33e22146d71_0_20:notes">
            <a:extLst>
              <a:ext uri="{FF2B5EF4-FFF2-40B4-BE49-F238E27FC236}">
                <a16:creationId xmlns:a16="http://schemas.microsoft.com/office/drawing/2014/main" id="{9F28B7B3-58D9-17D3-715E-2EA15435AB80}"/>
              </a:ext>
            </a:extLst>
          </p:cNvPr>
          <p:cNvSpPr>
            <a:spLocks noGrp="1" noRot="1" noChangeAspect="1"/>
          </p:cNvSpPr>
          <p:nvPr>
            <p:ph type="sldImg"/>
          </p:nvPr>
        </p:nvSpPr>
        <p:spPr>
          <a:xfrm>
            <a:off x="381003" y="685800"/>
            <a:ext cx="6096003" cy="3429000"/>
          </a:xfrm>
        </p:spPr>
      </p:sp>
      <p:sp>
        <p:nvSpPr>
          <p:cNvPr id="3" name="Google Shape;164;g33e22146d71_0_20:notes">
            <a:extLst>
              <a:ext uri="{FF2B5EF4-FFF2-40B4-BE49-F238E27FC236}">
                <a16:creationId xmlns:a16="http://schemas.microsoft.com/office/drawing/2014/main" id="{A173AF36-E78B-DFDA-1C87-EB42F04BDD6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3;g33e22146d71_0_20:notes">
            <a:extLst>
              <a:ext uri="{FF2B5EF4-FFF2-40B4-BE49-F238E27FC236}">
                <a16:creationId xmlns:a16="http://schemas.microsoft.com/office/drawing/2014/main" id="{E67869C3-E002-5754-241E-A3582813034A}"/>
              </a:ext>
            </a:extLst>
          </p:cNvPr>
          <p:cNvSpPr>
            <a:spLocks noGrp="1" noRot="1" noChangeAspect="1"/>
          </p:cNvSpPr>
          <p:nvPr>
            <p:ph type="sldImg"/>
          </p:nvPr>
        </p:nvSpPr>
        <p:spPr>
          <a:xfrm>
            <a:off x="381003" y="685800"/>
            <a:ext cx="6096003" cy="3429000"/>
          </a:xfrm>
        </p:spPr>
      </p:sp>
      <p:sp>
        <p:nvSpPr>
          <p:cNvPr id="3" name="Google Shape;164;g33e22146d71_0_20:notes">
            <a:extLst>
              <a:ext uri="{FF2B5EF4-FFF2-40B4-BE49-F238E27FC236}">
                <a16:creationId xmlns:a16="http://schemas.microsoft.com/office/drawing/2014/main" id="{A76A8616-3E86-B3F9-73AD-217CC975439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1;g33e13d9a7e_0_40:notes">
            <a:extLst>
              <a:ext uri="{FF2B5EF4-FFF2-40B4-BE49-F238E27FC236}">
                <a16:creationId xmlns:a16="http://schemas.microsoft.com/office/drawing/2014/main" id="{03F3D0A8-FDFB-5BF2-A584-008FB00A8D1C}"/>
              </a:ext>
            </a:extLst>
          </p:cNvPr>
          <p:cNvSpPr>
            <a:spLocks noGrp="1" noRot="1" noChangeAspect="1"/>
          </p:cNvSpPr>
          <p:nvPr>
            <p:ph type="sldImg"/>
          </p:nvPr>
        </p:nvSpPr>
        <p:spPr>
          <a:xfrm>
            <a:off x="381003" y="685800"/>
            <a:ext cx="6096003" cy="3429000"/>
          </a:xfrm>
        </p:spPr>
      </p:sp>
      <p:sp>
        <p:nvSpPr>
          <p:cNvPr id="3" name="Google Shape;192;g33e13d9a7e_0_40:notes">
            <a:extLst>
              <a:ext uri="{FF2B5EF4-FFF2-40B4-BE49-F238E27FC236}">
                <a16:creationId xmlns:a16="http://schemas.microsoft.com/office/drawing/2014/main" id="{39BF21D9-5EA1-EE65-BF60-37A07A4BC9D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3;g33e22146d71_0_20:notes">
            <a:extLst>
              <a:ext uri="{FF2B5EF4-FFF2-40B4-BE49-F238E27FC236}">
                <a16:creationId xmlns:a16="http://schemas.microsoft.com/office/drawing/2014/main" id="{F8D9A43D-9FC2-6C24-4CD0-3D0ADD5497C2}"/>
              </a:ext>
            </a:extLst>
          </p:cNvPr>
          <p:cNvSpPr>
            <a:spLocks noGrp="1" noRot="1" noChangeAspect="1"/>
          </p:cNvSpPr>
          <p:nvPr>
            <p:ph type="sldImg"/>
          </p:nvPr>
        </p:nvSpPr>
        <p:spPr>
          <a:xfrm>
            <a:off x="381003" y="685800"/>
            <a:ext cx="6096003" cy="3429000"/>
          </a:xfrm>
        </p:spPr>
      </p:sp>
      <p:sp>
        <p:nvSpPr>
          <p:cNvPr id="3" name="Google Shape;164;g33e22146d71_0_20:notes">
            <a:extLst>
              <a:ext uri="{FF2B5EF4-FFF2-40B4-BE49-F238E27FC236}">
                <a16:creationId xmlns:a16="http://schemas.microsoft.com/office/drawing/2014/main" id="{1B937505-D718-D574-98C8-E1B06F25B4D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42;g343f44c092c_0_233:notes">
            <a:extLst>
              <a:ext uri="{FF2B5EF4-FFF2-40B4-BE49-F238E27FC236}">
                <a16:creationId xmlns:a16="http://schemas.microsoft.com/office/drawing/2014/main" id="{75F61235-6B21-7C00-B149-9BE0056DF129}"/>
              </a:ext>
            </a:extLst>
          </p:cNvPr>
          <p:cNvSpPr>
            <a:spLocks noGrp="1" noRot="1" noChangeAspect="1"/>
          </p:cNvSpPr>
          <p:nvPr>
            <p:ph type="sldImg"/>
          </p:nvPr>
        </p:nvSpPr>
        <p:spPr>
          <a:xfrm>
            <a:off x="381003" y="685800"/>
            <a:ext cx="6096003" cy="3429000"/>
          </a:xfrm>
        </p:spPr>
      </p:sp>
      <p:sp>
        <p:nvSpPr>
          <p:cNvPr id="3" name="Google Shape;143;g343f44c092c_0_233:notes">
            <a:extLst>
              <a:ext uri="{FF2B5EF4-FFF2-40B4-BE49-F238E27FC236}">
                <a16:creationId xmlns:a16="http://schemas.microsoft.com/office/drawing/2014/main" id="{A9091D7B-E517-9B15-D8DF-DE7DA090D87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78742-27DA-5CC5-6509-917CF8B59CE6}"/>
              </a:ext>
            </a:extLst>
          </p:cNvPr>
          <p:cNvSpPr>
            <a:spLocks noGrp="1" noRot="1" noChangeAspect="1"/>
          </p:cNvSpPr>
          <p:nvPr>
            <p:ph type="sldImg"/>
          </p:nvPr>
        </p:nvSpPr>
        <p:spPr>
          <a:xfrm>
            <a:off x="381003" y="685800"/>
            <a:ext cx="6096003" cy="3429000"/>
          </a:xfrm>
        </p:spPr>
      </p:sp>
      <p:sp>
        <p:nvSpPr>
          <p:cNvPr id="3" name="Notes Placeholder 2">
            <a:extLst>
              <a:ext uri="{FF2B5EF4-FFF2-40B4-BE49-F238E27FC236}">
                <a16:creationId xmlns:a16="http://schemas.microsoft.com/office/drawing/2014/main" id="{6BB5507A-B228-6488-3157-56458CAB764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191E1-2BDE-9D41-D688-6879E035CD3F}"/>
              </a:ext>
            </a:extLst>
          </p:cNvPr>
          <p:cNvSpPr>
            <a:spLocks noGrp="1" noRot="1" noChangeAspect="1"/>
          </p:cNvSpPr>
          <p:nvPr>
            <p:ph type="sldImg"/>
          </p:nvPr>
        </p:nvSpPr>
        <p:spPr>
          <a:xfrm>
            <a:off x="381003" y="685800"/>
            <a:ext cx="6096003" cy="3429000"/>
          </a:xfrm>
        </p:spPr>
      </p:sp>
      <p:sp>
        <p:nvSpPr>
          <p:cNvPr id="3" name="Notes Placeholder 2">
            <a:extLst>
              <a:ext uri="{FF2B5EF4-FFF2-40B4-BE49-F238E27FC236}">
                <a16:creationId xmlns:a16="http://schemas.microsoft.com/office/drawing/2014/main" id="{8327767E-B7E5-AC98-9767-6202D9B62FC8}"/>
              </a:ext>
            </a:extLst>
          </p:cNvPr>
          <p:cNvSpPr txBox="1">
            <a:spLocks noGrp="1"/>
          </p:cNvSpPr>
          <p:nvPr>
            <p:ph type="body" sz="quarter" idx="1"/>
          </p:nvPr>
        </p:nvSpPr>
        <p:spPr/>
        <p:txBody>
          <a:bodyPr/>
          <a:lstStyle/>
          <a:p>
            <a:pPr marL="158748" lvl="0" indent="0">
              <a:buNone/>
            </a:pPr>
            <a:r>
              <a:rPr lang="en-US"/>
              <a:t>Mention that we do descriptive and regression analysis on the discounts/regression</a:t>
            </a:r>
          </a:p>
          <a:p>
            <a:pPr marL="158748" lvl="0" indent="0">
              <a:buNone/>
            </a:pPr>
            <a:endParaRPr lang="en-US"/>
          </a:p>
          <a:p>
            <a:pPr marL="158748" lvl="0" indent="0">
              <a:buNone/>
            </a:pPr>
            <a:r>
              <a:rPr lang="en-US"/>
              <a:t>75,000 – post categorizing into product categories, post gender classification, lemm</a:t>
            </a:r>
          </a:p>
          <a:p>
            <a:pPr marL="158748" lvl="0" indent="0">
              <a:buNone/>
            </a:pPr>
            <a:endParaRPr lang="en-US"/>
          </a:p>
          <a:p>
            <a:pPr marL="158748" lvl="0" indent="0">
              <a:buNone/>
            </a:pPr>
            <a:r>
              <a:rPr lang="en-US"/>
              <a:t>Do we take missing columns out? – everything should have a title data  </a:t>
            </a:r>
          </a:p>
          <a:p>
            <a:pPr marL="158748" lvl="0" indent="0">
              <a:buNone/>
            </a:pPr>
            <a:endParaRPr lang="en-US"/>
          </a:p>
          <a:p>
            <a:pPr marL="158748" lvl="0" indent="0">
              <a:buNone/>
            </a:pPr>
            <a:r>
              <a:rPr lang="en-US"/>
              <a:t>We use about a 5,000 to calculate the  pink tax to run regression </a:t>
            </a:r>
          </a:p>
          <a:p>
            <a:pPr marL="158748" lvl="0" indent="0">
              <a:buNone/>
            </a:pPr>
            <a:r>
              <a:rPr lang="en-US"/>
              <a:t>Cutting out the expensive ones – this is 1,000</a:t>
            </a:r>
          </a:p>
          <a:p>
            <a:pPr lvl="0"/>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1;g33e13d9a7e_0_40:notes">
            <a:extLst>
              <a:ext uri="{FF2B5EF4-FFF2-40B4-BE49-F238E27FC236}">
                <a16:creationId xmlns:a16="http://schemas.microsoft.com/office/drawing/2014/main" id="{1454912F-E317-16EA-5B74-6F09A5A979ED}"/>
              </a:ext>
            </a:extLst>
          </p:cNvPr>
          <p:cNvSpPr>
            <a:spLocks noGrp="1" noRot="1" noChangeAspect="1"/>
          </p:cNvSpPr>
          <p:nvPr>
            <p:ph type="sldImg"/>
          </p:nvPr>
        </p:nvSpPr>
        <p:spPr>
          <a:xfrm>
            <a:off x="381003" y="685800"/>
            <a:ext cx="6096003" cy="3429000"/>
          </a:xfrm>
        </p:spPr>
      </p:sp>
      <p:sp>
        <p:nvSpPr>
          <p:cNvPr id="3" name="Google Shape;192;g33e13d9a7e_0_40:notes">
            <a:extLst>
              <a:ext uri="{FF2B5EF4-FFF2-40B4-BE49-F238E27FC236}">
                <a16:creationId xmlns:a16="http://schemas.microsoft.com/office/drawing/2014/main" id="{637E0C67-DD31-ACF4-B528-2173FB4F708D}"/>
              </a:ext>
            </a:extLst>
          </p:cNvPr>
          <p:cNvSpPr txBox="1">
            <a:spLocks noGrp="1"/>
          </p:cNvSpPr>
          <p:nvPr>
            <p:ph type="body" sz="quarter" idx="1"/>
          </p:nvPr>
        </p:nvSpPr>
        <p:spPr/>
        <p:txBody>
          <a:bodyPr/>
          <a:lstStyle/>
          <a:p>
            <a:pPr marL="0" lvl="0" indent="0">
              <a:buNone/>
            </a:pPr>
            <a:r>
              <a:rPr lang="en-US" sz="1050"/>
              <a:t>Image processing model:</a:t>
            </a:r>
          </a:p>
          <a:p>
            <a:pPr marL="0" lvl="0" indent="0">
              <a:buNone/>
            </a:pPr>
            <a:endParaRPr lang="en-US" sz="1050"/>
          </a:p>
          <a:p>
            <a:pPr lvl="0">
              <a:buAutoNum type="arabicParenR"/>
            </a:pPr>
            <a:r>
              <a:rPr lang="en-US" sz="1050"/>
              <a:t>We downloaded the images with the available url. Here, we lost some observations on which URL was no longer available.</a:t>
            </a:r>
          </a:p>
          <a:p>
            <a:pPr lvl="0">
              <a:buAutoNum type="arabicParenR"/>
            </a:pPr>
            <a:r>
              <a:rPr lang="en-US" sz="1050"/>
              <a:t>Using Kmeans, we identified the dominant color of each product. Number of clusters (K)=3.</a:t>
            </a:r>
          </a:p>
          <a:p>
            <a:pPr lvl="0">
              <a:buAutoNum type="arabicParenR"/>
            </a:pPr>
            <a:r>
              <a:rPr lang="en-US" sz="1050"/>
              <a:t>We decomposed the dominant color in R, G and B values. </a:t>
            </a:r>
          </a:p>
          <a:p>
            <a:pPr lvl="0">
              <a:buAutoNum type="arabicParenR"/>
            </a:pPr>
            <a:r>
              <a:rPr lang="en-US" sz="1050"/>
              <a:t>We merged that data with hand labelled data. We split this into training and test data (test = 30% of sample). </a:t>
            </a:r>
          </a:p>
          <a:p>
            <a:pPr lvl="0">
              <a:buAutoNum type="arabicParenR"/>
            </a:pPr>
            <a:r>
              <a:rPr lang="en-US" sz="1050"/>
              <a:t>We fitted a Logistic regression to predict the label (female, male or neutral). </a:t>
            </a:r>
          </a:p>
          <a:p>
            <a:pPr lvl="0">
              <a:buAutoNum type="arabicParenR"/>
            </a:pPr>
            <a:r>
              <a:rPr lang="en-US" sz="1050"/>
              <a:t>We assigned female or male labels only to predicted probabilities with a predicted probability higher than &gt;0.5. Default is neutral. If female and male pred. probabilities were higher than 0.5, then the highest was assigned.</a:t>
            </a:r>
          </a:p>
          <a:p>
            <a:pPr lvl="0">
              <a:buAutoNum type="arabicParenR"/>
            </a:pPr>
            <a:r>
              <a:rPr lang="en-US" sz="1050"/>
              <a:t>Accuracy score: 0.55</a:t>
            </a:r>
          </a:p>
          <a:p>
            <a:pPr lvl="0">
              <a:buAutoNum type="arabicParenR"/>
            </a:pPr>
            <a:r>
              <a:rPr lang="en-US" sz="1050"/>
              <a:t>The model is not as accurate as the first two models. This is because some gendered targeted products for men and women have similar colours. Although there are some tendencies (male=darker colours, female=lighter/pink colours (see figure 2).</a:t>
            </a:r>
          </a:p>
          <a:p>
            <a:pPr marL="0" lvl="0" indent="0">
              <a:buNone/>
            </a:pPr>
            <a:endParaRPr lang="en-US" sz="1050">
              <a:solidFill>
                <a:srgbClr val="3C4043"/>
              </a:solidFill>
              <a:highlight>
                <a:srgbClr val="FFFFFF"/>
              </a:highlight>
              <a:latin typeface="Roboto"/>
              <a:cs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74;g5158d5a3ec_0_271:notes">
            <a:extLst>
              <a:ext uri="{FF2B5EF4-FFF2-40B4-BE49-F238E27FC236}">
                <a16:creationId xmlns:a16="http://schemas.microsoft.com/office/drawing/2014/main" id="{322AF3ED-CF75-B40A-65A4-D3A0712419D8}"/>
              </a:ext>
            </a:extLst>
          </p:cNvPr>
          <p:cNvSpPr>
            <a:spLocks noGrp="1" noRot="1" noChangeAspect="1"/>
          </p:cNvSpPr>
          <p:nvPr>
            <p:ph type="sldImg"/>
          </p:nvPr>
        </p:nvSpPr>
        <p:spPr>
          <a:xfrm>
            <a:off x="381003" y="685800"/>
            <a:ext cx="6096003" cy="3429000"/>
          </a:xfrm>
        </p:spPr>
      </p:sp>
      <p:sp>
        <p:nvSpPr>
          <p:cNvPr id="3" name="Google Shape;175;g5158d5a3ec_0_271:notes">
            <a:extLst>
              <a:ext uri="{FF2B5EF4-FFF2-40B4-BE49-F238E27FC236}">
                <a16:creationId xmlns:a16="http://schemas.microsoft.com/office/drawing/2014/main" id="{8FF42915-B6EB-6032-5A8D-68276ADFD20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3;g5522eb7919_1_65:notes">
            <a:extLst>
              <a:ext uri="{FF2B5EF4-FFF2-40B4-BE49-F238E27FC236}">
                <a16:creationId xmlns:a16="http://schemas.microsoft.com/office/drawing/2014/main" id="{BC4DDAE2-58C8-0FAC-7FD6-9967547A2A35}"/>
              </a:ext>
            </a:extLst>
          </p:cNvPr>
          <p:cNvSpPr>
            <a:spLocks noGrp="1" noRot="1" noChangeAspect="1"/>
          </p:cNvSpPr>
          <p:nvPr>
            <p:ph type="sldImg"/>
          </p:nvPr>
        </p:nvSpPr>
        <p:spPr>
          <a:xfrm>
            <a:off x="381003" y="685800"/>
            <a:ext cx="6096003" cy="3429000"/>
          </a:xfrm>
        </p:spPr>
      </p:sp>
      <p:sp>
        <p:nvSpPr>
          <p:cNvPr id="3" name="Google Shape;164;g5522eb7919_1_65:notes">
            <a:extLst>
              <a:ext uri="{FF2B5EF4-FFF2-40B4-BE49-F238E27FC236}">
                <a16:creationId xmlns:a16="http://schemas.microsoft.com/office/drawing/2014/main" id="{41254C32-A1EC-BAB4-B131-A91B4A7AB3F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1;g33e13d9a7e_0_40:notes">
            <a:extLst>
              <a:ext uri="{FF2B5EF4-FFF2-40B4-BE49-F238E27FC236}">
                <a16:creationId xmlns:a16="http://schemas.microsoft.com/office/drawing/2014/main" id="{69F7C1EF-F2D5-7543-B0B9-2218857E05EC}"/>
              </a:ext>
            </a:extLst>
          </p:cNvPr>
          <p:cNvSpPr>
            <a:spLocks noGrp="1" noRot="1" noChangeAspect="1"/>
          </p:cNvSpPr>
          <p:nvPr>
            <p:ph type="sldImg"/>
          </p:nvPr>
        </p:nvSpPr>
        <p:spPr>
          <a:xfrm>
            <a:off x="381003" y="685800"/>
            <a:ext cx="6096003" cy="3429000"/>
          </a:xfrm>
        </p:spPr>
      </p:sp>
      <p:sp>
        <p:nvSpPr>
          <p:cNvPr id="3" name="Google Shape;192;g33e13d9a7e_0_40:notes">
            <a:extLst>
              <a:ext uri="{FF2B5EF4-FFF2-40B4-BE49-F238E27FC236}">
                <a16:creationId xmlns:a16="http://schemas.microsoft.com/office/drawing/2014/main" id="{693F8C52-8266-759A-9E31-5C16CCE4946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1;g33e13d9a7e_0_40:notes">
            <a:extLst>
              <a:ext uri="{FF2B5EF4-FFF2-40B4-BE49-F238E27FC236}">
                <a16:creationId xmlns:a16="http://schemas.microsoft.com/office/drawing/2014/main" id="{FAF8BDA2-E4C5-ADE4-9412-FFEE6EDD487F}"/>
              </a:ext>
            </a:extLst>
          </p:cNvPr>
          <p:cNvSpPr>
            <a:spLocks noGrp="1" noRot="1" noChangeAspect="1"/>
          </p:cNvSpPr>
          <p:nvPr>
            <p:ph type="sldImg"/>
          </p:nvPr>
        </p:nvSpPr>
        <p:spPr>
          <a:xfrm>
            <a:off x="381003" y="685800"/>
            <a:ext cx="6096003" cy="3429000"/>
          </a:xfrm>
        </p:spPr>
      </p:sp>
      <p:sp>
        <p:nvSpPr>
          <p:cNvPr id="3" name="Google Shape;192;g33e13d9a7e_0_40:notes">
            <a:extLst>
              <a:ext uri="{FF2B5EF4-FFF2-40B4-BE49-F238E27FC236}">
                <a16:creationId xmlns:a16="http://schemas.microsoft.com/office/drawing/2014/main" id="{B6E29AD4-7A3F-BB21-1F83-4D271350235D}"/>
              </a:ext>
            </a:extLst>
          </p:cNvPr>
          <p:cNvSpPr txBox="1">
            <a:spLocks noGrp="1"/>
          </p:cNvSpPr>
          <p:nvPr>
            <p:ph type="body" sz="quarter" idx="1"/>
          </p:nvPr>
        </p:nvSpPr>
        <p:spPr/>
        <p:txBody>
          <a:bodyPr/>
          <a:lstStyle/>
          <a:p>
            <a:pPr marL="228600" lvl="0" indent="-285750">
              <a:spcAft>
                <a:spcPts val="600"/>
              </a:spcAft>
              <a:buFont typeface="Wingdings"/>
              <a:buChar char="§"/>
            </a:pPr>
            <a:r>
              <a:rPr lang="en-GB">
                <a:solidFill>
                  <a:srgbClr val="3C4043"/>
                </a:solidFill>
                <a:highlight>
                  <a:srgbClr val="FFFFFF"/>
                </a:highlight>
              </a:rPr>
              <a:t>Results in literature show the following:</a:t>
            </a:r>
            <a:endParaRPr lang="en-US">
              <a:solidFill>
                <a:srgbClr val="3C4043"/>
              </a:solidFill>
              <a:highlight>
                <a:srgbClr val="FFFFFF"/>
              </a:highlight>
            </a:endParaRPr>
          </a:p>
          <a:p>
            <a:pPr marL="685800" lvl="1" indent="-285750">
              <a:spcAft>
                <a:spcPts val="600"/>
              </a:spcAft>
              <a:buClr>
                <a:srgbClr val="000000"/>
              </a:buClr>
              <a:buSzPts val="1100"/>
              <a:buFont typeface="Wingdings"/>
              <a:buChar char="§"/>
            </a:pPr>
            <a:r>
              <a:rPr lang="en-GB" sz="1100" kern="0">
                <a:solidFill>
                  <a:srgbClr val="3C4043"/>
                </a:solidFill>
                <a:highlight>
                  <a:srgbClr val="FFFFFF"/>
                </a:highlight>
                <a:latin typeface="Arial"/>
                <a:cs typeface="Arial"/>
              </a:rPr>
              <a:t>Mosharys, et. al., (2023): female products are more expensive in 4 out of 9 categories (Bar soap, body wash, shampoo, razor blades,)</a:t>
            </a:r>
            <a:endParaRPr lang="en-US" sz="1100" kern="0">
              <a:solidFill>
                <a:srgbClr val="000000"/>
              </a:solidFill>
              <a:latin typeface="Arial"/>
              <a:cs typeface="Arial"/>
            </a:endParaRPr>
          </a:p>
          <a:p>
            <a:pPr marL="685800" lvl="1" indent="-285750">
              <a:spcAft>
                <a:spcPts val="600"/>
              </a:spcAft>
              <a:buClr>
                <a:srgbClr val="000000"/>
              </a:buClr>
              <a:buSzPts val="1100"/>
              <a:buFont typeface="Wingdings"/>
              <a:buChar char="§"/>
            </a:pPr>
            <a:r>
              <a:rPr lang="en-GB" sz="1100" kern="0">
                <a:solidFill>
                  <a:srgbClr val="3C4043"/>
                </a:solidFill>
                <a:highlight>
                  <a:srgbClr val="FFFFFF"/>
                </a:highlight>
                <a:latin typeface="Arial"/>
                <a:cs typeface="Arial"/>
              </a:rPr>
              <a:t>Gonzalez, et. al., (2021): Women pay more for deodorants/antiperspirants and lotions than men, while men tend to pay more for shaving creams/gels than women</a:t>
            </a:r>
            <a:endParaRPr lang="en-US" sz="1100" kern="0">
              <a:solidFill>
                <a:srgbClr val="000000"/>
              </a:solidFill>
              <a:latin typeface="Arial"/>
              <a:cs typeface="Arial"/>
            </a:endParaRPr>
          </a:p>
          <a:p>
            <a:pPr marL="685800" lvl="1" indent="-285750">
              <a:spcAft>
                <a:spcPts val="600"/>
              </a:spcAft>
              <a:buClr>
                <a:srgbClr val="000000"/>
              </a:buClr>
              <a:buSzPts val="1100"/>
              <a:buFont typeface="Wingdings"/>
              <a:buChar char="§"/>
            </a:pPr>
            <a:endParaRPr lang="en-GB" sz="1100" kern="0">
              <a:solidFill>
                <a:srgbClr val="3C4043"/>
              </a:solidFill>
              <a:highlight>
                <a:srgbClr val="FFFFFF"/>
              </a:highlight>
              <a:latin typeface="Arial"/>
              <a:cs typeface="Arial"/>
            </a:endParaRPr>
          </a:p>
          <a:p>
            <a:pPr marL="400050" lvl="1">
              <a:spcAft>
                <a:spcPts val="600"/>
              </a:spcAft>
            </a:pPr>
            <a:r>
              <a:rPr lang="en-GB" sz="1100" kern="0">
                <a:solidFill>
                  <a:srgbClr val="3C4043"/>
                </a:solidFill>
                <a:highlight>
                  <a:srgbClr val="FFFFFF"/>
                </a:highlight>
                <a:latin typeface="Arial"/>
                <a:cs typeface="Arial"/>
              </a:rPr>
              <a:t>Academic research, however, finds little to no systematic difference. A study in Marketing Science (Moshary, Tuchman, Vajravelu, 2023) found minimal price differences, with female-targeted products being cheaper in 60% of cases. Another analysis in Gender Issues (Gonzalez Guittar et al., 2021) concluded that gender-based pricing is not widespread and that price variations are largely influenced by product differentiation rather than gender alone.</a:t>
            </a:r>
            <a:endParaRPr lang="en-GB" sz="1100" kern="0">
              <a:solidFill>
                <a:srgbClr val="000000"/>
              </a:solidFill>
              <a:latin typeface="Arial"/>
              <a:cs typeface="Arial"/>
            </a:endParaRPr>
          </a:p>
          <a:p>
            <a:pPr marL="685800" lvl="1" indent="-285750">
              <a:spcAft>
                <a:spcPts val="600"/>
              </a:spcAft>
              <a:buClr>
                <a:srgbClr val="000000"/>
              </a:buClr>
              <a:buSzPts val="1100"/>
              <a:buFont typeface="Wingdings"/>
              <a:buChar char="§"/>
            </a:pPr>
            <a:endParaRPr lang="en-GB" sz="1100" kern="0">
              <a:solidFill>
                <a:srgbClr val="3C4043"/>
              </a:solidFill>
              <a:highlight>
                <a:srgbClr val="FFFFFF"/>
              </a:highlight>
              <a:latin typeface="Arial"/>
              <a:cs typeface="Arial"/>
            </a:endParaRPr>
          </a:p>
          <a:p>
            <a:pPr marL="685800" lvl="1" indent="-228600">
              <a:spcAft>
                <a:spcPts val="600"/>
              </a:spcAft>
              <a:buClr>
                <a:srgbClr val="000000"/>
              </a:buClr>
              <a:buSzPts val="1100"/>
              <a:buFont typeface="Wingdings"/>
              <a:buChar char="§"/>
            </a:pPr>
            <a:endParaRPr lang="en-GB" sz="1100" kern="0">
              <a:solidFill>
                <a:srgbClr val="3C4043"/>
              </a:solidFill>
              <a:highlight>
                <a:srgbClr val="FFFFFF"/>
              </a:highlight>
              <a:latin typeface="Arial"/>
              <a:cs typeface="Arial"/>
            </a:endParaRPr>
          </a:p>
          <a:p>
            <a:pPr marL="0" lvl="0" indent="0">
              <a:buNone/>
            </a:pPr>
            <a:endParaRPr lang="en-US" sz="1050">
              <a:solidFill>
                <a:srgbClr val="3C4043"/>
              </a:solidFill>
              <a:highlight>
                <a:srgbClr val="FFFFFF"/>
              </a:highlight>
              <a:latin typeface="Roboto"/>
              <a:cs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1;g33e13d9a7e_0_40:notes">
            <a:extLst>
              <a:ext uri="{FF2B5EF4-FFF2-40B4-BE49-F238E27FC236}">
                <a16:creationId xmlns:a16="http://schemas.microsoft.com/office/drawing/2014/main" id="{B76068B6-70A9-1A97-42AE-DD0185F42C68}"/>
              </a:ext>
            </a:extLst>
          </p:cNvPr>
          <p:cNvSpPr>
            <a:spLocks noGrp="1" noRot="1" noChangeAspect="1"/>
          </p:cNvSpPr>
          <p:nvPr>
            <p:ph type="sldImg"/>
          </p:nvPr>
        </p:nvSpPr>
        <p:spPr>
          <a:xfrm>
            <a:off x="381003" y="685800"/>
            <a:ext cx="6096003" cy="3429000"/>
          </a:xfrm>
        </p:spPr>
      </p:sp>
      <p:sp>
        <p:nvSpPr>
          <p:cNvPr id="3" name="Google Shape;192;g33e13d9a7e_0_40:notes">
            <a:extLst>
              <a:ext uri="{FF2B5EF4-FFF2-40B4-BE49-F238E27FC236}">
                <a16:creationId xmlns:a16="http://schemas.microsoft.com/office/drawing/2014/main" id="{3DB6857E-9F39-EA5D-CBDA-E352D82575F4}"/>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_7">
    <p:spTree>
      <p:nvGrpSpPr>
        <p:cNvPr id="1" name=""/>
        <p:cNvGrpSpPr/>
        <p:nvPr/>
      </p:nvGrpSpPr>
      <p:grpSpPr>
        <a:xfrm>
          <a:off x="0" y="0"/>
          <a:ext cx="0" cy="0"/>
          <a:chOff x="0" y="0"/>
          <a:chExt cx="0" cy="0"/>
        </a:xfrm>
      </p:grpSpPr>
      <p:sp>
        <p:nvSpPr>
          <p:cNvPr id="2" name="Google Shape;9;p2">
            <a:extLst>
              <a:ext uri="{FF2B5EF4-FFF2-40B4-BE49-F238E27FC236}">
                <a16:creationId xmlns:a16="http://schemas.microsoft.com/office/drawing/2014/main" id="{1FEA59B9-611B-C8CD-546A-8D49205569F7}"/>
              </a:ext>
            </a:extLst>
          </p:cNvPr>
          <p:cNvSpPr txBox="1">
            <a:spLocks noGrp="1"/>
          </p:cNvSpPr>
          <p:nvPr>
            <p:ph type="title"/>
          </p:nvPr>
        </p:nvSpPr>
        <p:spPr>
          <a:xfrm>
            <a:off x="1039572" y="1701222"/>
            <a:ext cx="4592400" cy="1782302"/>
          </a:xfrm>
        </p:spPr>
        <p:txBody>
          <a:bodyPr anchor="b"/>
          <a:lstStyle>
            <a:lvl1pPr>
              <a:defRPr sz="4800"/>
            </a:lvl1pPr>
          </a:lstStyle>
          <a:p>
            <a:pPr lvl="0"/>
            <a:endParaRPr lang="en-US"/>
          </a:p>
        </p:txBody>
      </p:sp>
      <p:sp>
        <p:nvSpPr>
          <p:cNvPr id="3" name="Google Shape;10;p2">
            <a:extLst>
              <a:ext uri="{FF2B5EF4-FFF2-40B4-BE49-F238E27FC236}">
                <a16:creationId xmlns:a16="http://schemas.microsoft.com/office/drawing/2014/main" id="{F8BC13F7-63E1-0F72-2AA4-A3929DC14831}"/>
              </a:ext>
            </a:extLst>
          </p:cNvPr>
          <p:cNvSpPr txBox="1">
            <a:spLocks noGrp="1"/>
          </p:cNvSpPr>
          <p:nvPr>
            <p:ph type="subTitle" idx="4294967295"/>
          </p:nvPr>
        </p:nvSpPr>
        <p:spPr>
          <a:xfrm>
            <a:off x="1039572" y="3206398"/>
            <a:ext cx="2402101" cy="716999"/>
          </a:xfrm>
        </p:spPr>
        <p:txBody>
          <a:bodyPr anchor="b"/>
          <a:lstStyle>
            <a:lvl1pPr>
              <a:lnSpc>
                <a:spcPct val="100000"/>
              </a:lnSpc>
              <a:buNone/>
              <a:defRPr>
                <a:solidFill>
                  <a:srgbClr val="000000"/>
                </a:solidFill>
              </a:defRPr>
            </a:lvl1pPr>
          </a:lstStyle>
          <a:p>
            <a:pPr lvl="0"/>
            <a:endParaRPr lang="en-US"/>
          </a:p>
        </p:txBody>
      </p:sp>
    </p:spTree>
    <p:extLst>
      <p:ext uri="{BB962C8B-B14F-4D97-AF65-F5344CB8AC3E}">
        <p14:creationId xmlns:p14="http://schemas.microsoft.com/office/powerpoint/2010/main" val="95686050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_13">
    <p:spTree>
      <p:nvGrpSpPr>
        <p:cNvPr id="1" name=""/>
        <p:cNvGrpSpPr/>
        <p:nvPr/>
      </p:nvGrpSpPr>
      <p:grpSpPr>
        <a:xfrm>
          <a:off x="0" y="0"/>
          <a:ext cx="0" cy="0"/>
          <a:chOff x="0" y="0"/>
          <a:chExt cx="0" cy="0"/>
        </a:xfrm>
      </p:grpSpPr>
      <p:sp>
        <p:nvSpPr>
          <p:cNvPr id="2" name="Google Shape;29;p4">
            <a:extLst>
              <a:ext uri="{FF2B5EF4-FFF2-40B4-BE49-F238E27FC236}">
                <a16:creationId xmlns:a16="http://schemas.microsoft.com/office/drawing/2014/main" id="{A2B9E089-2D81-D72F-0C6F-D8B9A1ECFBC3}"/>
              </a:ext>
            </a:extLst>
          </p:cNvPr>
          <p:cNvSpPr txBox="1">
            <a:spLocks noGrp="1"/>
          </p:cNvSpPr>
          <p:nvPr>
            <p:ph type="title"/>
          </p:nvPr>
        </p:nvSpPr>
        <p:spPr>
          <a:xfrm>
            <a:off x="672376" y="1432471"/>
            <a:ext cx="3498000" cy="896697"/>
          </a:xfrm>
        </p:spPr>
        <p:txBody>
          <a:bodyPr anchor="ctr"/>
          <a:lstStyle>
            <a:lvl1pPr algn="r">
              <a:defRPr/>
            </a:lvl1pPr>
          </a:lstStyle>
          <a:p>
            <a:pPr lvl="0"/>
            <a:endParaRPr lang="en-US"/>
          </a:p>
        </p:txBody>
      </p:sp>
      <p:sp>
        <p:nvSpPr>
          <p:cNvPr id="3" name="Google Shape;30;p4">
            <a:extLst>
              <a:ext uri="{FF2B5EF4-FFF2-40B4-BE49-F238E27FC236}">
                <a16:creationId xmlns:a16="http://schemas.microsoft.com/office/drawing/2014/main" id="{4BBF0ED3-6E83-A132-631B-F7E3A8565829}"/>
              </a:ext>
            </a:extLst>
          </p:cNvPr>
          <p:cNvSpPr txBox="1">
            <a:spLocks noGrp="1"/>
          </p:cNvSpPr>
          <p:nvPr>
            <p:ph type="subTitle" idx="4294967295"/>
          </p:nvPr>
        </p:nvSpPr>
        <p:spPr>
          <a:xfrm>
            <a:off x="1667170" y="2154225"/>
            <a:ext cx="2503197" cy="1170002"/>
          </a:xfrm>
        </p:spPr>
        <p:txBody>
          <a:bodyPr/>
          <a:lstStyle>
            <a:lvl1pPr algn="r">
              <a:lnSpc>
                <a:spcPct val="100000"/>
              </a:lnSpc>
              <a:buNone/>
              <a:defRPr/>
            </a:lvl1pPr>
          </a:lstStyle>
          <a:p>
            <a:pPr lvl="0"/>
            <a:endParaRPr lang="en-US"/>
          </a:p>
        </p:txBody>
      </p:sp>
    </p:spTree>
    <p:extLst>
      <p:ext uri="{BB962C8B-B14F-4D97-AF65-F5344CB8AC3E}">
        <p14:creationId xmlns:p14="http://schemas.microsoft.com/office/powerpoint/2010/main" val="252939398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_27_1_1">
    <p:spTree>
      <p:nvGrpSpPr>
        <p:cNvPr id="1" name=""/>
        <p:cNvGrpSpPr/>
        <p:nvPr/>
      </p:nvGrpSpPr>
      <p:grpSpPr>
        <a:xfrm>
          <a:off x="0" y="0"/>
          <a:ext cx="0" cy="0"/>
          <a:chOff x="0" y="0"/>
          <a:chExt cx="0" cy="0"/>
        </a:xfrm>
      </p:grpSpPr>
      <p:sp>
        <p:nvSpPr>
          <p:cNvPr id="2" name="Google Shape;32;p5">
            <a:extLst>
              <a:ext uri="{FF2B5EF4-FFF2-40B4-BE49-F238E27FC236}">
                <a16:creationId xmlns:a16="http://schemas.microsoft.com/office/drawing/2014/main" id="{81828520-A8E5-3101-07A6-6753E7150FB1}"/>
              </a:ext>
            </a:extLst>
          </p:cNvPr>
          <p:cNvSpPr txBox="1">
            <a:spLocks noGrp="1"/>
          </p:cNvSpPr>
          <p:nvPr>
            <p:ph type="title"/>
          </p:nvPr>
        </p:nvSpPr>
        <p:spPr>
          <a:xfrm>
            <a:off x="631877" y="842025"/>
            <a:ext cx="2871298" cy="644697"/>
          </a:xfrm>
        </p:spPr>
        <p:txBody>
          <a:bodyPr anchor="b"/>
          <a:lstStyle>
            <a:lvl1pPr>
              <a:defRPr sz="1800"/>
            </a:lvl1pPr>
          </a:lstStyle>
          <a:p>
            <a:pPr lvl="0"/>
            <a:endParaRPr lang="en-US"/>
          </a:p>
        </p:txBody>
      </p:sp>
      <p:sp>
        <p:nvSpPr>
          <p:cNvPr id="3" name="Google Shape;33;p5">
            <a:extLst>
              <a:ext uri="{FF2B5EF4-FFF2-40B4-BE49-F238E27FC236}">
                <a16:creationId xmlns:a16="http://schemas.microsoft.com/office/drawing/2014/main" id="{44A708F5-DCCB-9620-75F1-57703A267878}"/>
              </a:ext>
            </a:extLst>
          </p:cNvPr>
          <p:cNvSpPr txBox="1">
            <a:spLocks noGrp="1"/>
          </p:cNvSpPr>
          <p:nvPr>
            <p:ph type="subTitle" idx="4294967295"/>
          </p:nvPr>
        </p:nvSpPr>
        <p:spPr>
          <a:xfrm>
            <a:off x="631886" y="1410836"/>
            <a:ext cx="2480703" cy="536999"/>
          </a:xfrm>
        </p:spPr>
        <p:txBody>
          <a:bodyPr/>
          <a:lstStyle>
            <a:lvl1pPr>
              <a:lnSpc>
                <a:spcPct val="100000"/>
              </a:lnSpc>
              <a:buNone/>
              <a:defRPr sz="1000"/>
            </a:lvl1pPr>
          </a:lstStyle>
          <a:p>
            <a:pPr lvl="0"/>
            <a:endParaRPr lang="en-US"/>
          </a:p>
        </p:txBody>
      </p:sp>
      <p:sp>
        <p:nvSpPr>
          <p:cNvPr id="4" name="Google Shape;34;p5">
            <a:extLst>
              <a:ext uri="{FF2B5EF4-FFF2-40B4-BE49-F238E27FC236}">
                <a16:creationId xmlns:a16="http://schemas.microsoft.com/office/drawing/2014/main" id="{78267F30-B103-6D36-1F92-E7E7AC0B4A80}"/>
              </a:ext>
            </a:extLst>
          </p:cNvPr>
          <p:cNvSpPr txBox="1">
            <a:spLocks noGrp="1"/>
          </p:cNvSpPr>
          <p:nvPr>
            <p:ph type="title" idx="4294967295"/>
          </p:nvPr>
        </p:nvSpPr>
        <p:spPr>
          <a:xfrm>
            <a:off x="4213664" y="842025"/>
            <a:ext cx="2697900" cy="644697"/>
          </a:xfrm>
        </p:spPr>
        <p:txBody>
          <a:bodyPr anchor="b"/>
          <a:lstStyle>
            <a:lvl1pPr>
              <a:defRPr sz="1800"/>
            </a:lvl1pPr>
          </a:lstStyle>
          <a:p>
            <a:pPr lvl="0"/>
            <a:endParaRPr lang="en-US"/>
          </a:p>
        </p:txBody>
      </p:sp>
      <p:sp>
        <p:nvSpPr>
          <p:cNvPr id="5" name="Google Shape;35;p5">
            <a:extLst>
              <a:ext uri="{FF2B5EF4-FFF2-40B4-BE49-F238E27FC236}">
                <a16:creationId xmlns:a16="http://schemas.microsoft.com/office/drawing/2014/main" id="{1F412A21-A9A0-1D16-4B41-E85B33B3119C}"/>
              </a:ext>
            </a:extLst>
          </p:cNvPr>
          <p:cNvSpPr txBox="1">
            <a:spLocks noGrp="1"/>
          </p:cNvSpPr>
          <p:nvPr>
            <p:ph type="subTitle" idx="4294967295"/>
          </p:nvPr>
        </p:nvSpPr>
        <p:spPr>
          <a:xfrm>
            <a:off x="4213664" y="1410836"/>
            <a:ext cx="2585996" cy="745501"/>
          </a:xfrm>
        </p:spPr>
        <p:txBody>
          <a:bodyPr/>
          <a:lstStyle>
            <a:lvl1pPr>
              <a:lnSpc>
                <a:spcPct val="100000"/>
              </a:lnSpc>
              <a:buNone/>
              <a:defRPr sz="1000"/>
            </a:lvl1pPr>
          </a:lstStyle>
          <a:p>
            <a:pPr lvl="0"/>
            <a:endParaRPr lang="en-US"/>
          </a:p>
        </p:txBody>
      </p:sp>
      <p:sp>
        <p:nvSpPr>
          <p:cNvPr id="6" name="Google Shape;36;p5">
            <a:extLst>
              <a:ext uri="{FF2B5EF4-FFF2-40B4-BE49-F238E27FC236}">
                <a16:creationId xmlns:a16="http://schemas.microsoft.com/office/drawing/2014/main" id="{AE15C280-032B-D4B8-751C-63AB64C14F76}"/>
              </a:ext>
            </a:extLst>
          </p:cNvPr>
          <p:cNvSpPr txBox="1">
            <a:spLocks noGrp="1"/>
          </p:cNvSpPr>
          <p:nvPr>
            <p:ph type="title" idx="4294967295"/>
          </p:nvPr>
        </p:nvSpPr>
        <p:spPr>
          <a:xfrm>
            <a:off x="631886" y="3331927"/>
            <a:ext cx="2871298" cy="644697"/>
          </a:xfrm>
        </p:spPr>
        <p:txBody>
          <a:bodyPr anchor="b"/>
          <a:lstStyle>
            <a:lvl1pPr>
              <a:defRPr sz="1800"/>
            </a:lvl1pPr>
          </a:lstStyle>
          <a:p>
            <a:pPr lvl="0"/>
            <a:endParaRPr lang="en-US"/>
          </a:p>
        </p:txBody>
      </p:sp>
      <p:sp>
        <p:nvSpPr>
          <p:cNvPr id="7" name="Google Shape;37;p5">
            <a:extLst>
              <a:ext uri="{FF2B5EF4-FFF2-40B4-BE49-F238E27FC236}">
                <a16:creationId xmlns:a16="http://schemas.microsoft.com/office/drawing/2014/main" id="{09380E79-D4A3-5BB5-C3AF-577E8823943B}"/>
              </a:ext>
            </a:extLst>
          </p:cNvPr>
          <p:cNvSpPr txBox="1">
            <a:spLocks noGrp="1"/>
          </p:cNvSpPr>
          <p:nvPr>
            <p:ph type="subTitle" idx="4294967295"/>
          </p:nvPr>
        </p:nvSpPr>
        <p:spPr>
          <a:xfrm>
            <a:off x="631886" y="3914208"/>
            <a:ext cx="2480703" cy="946202"/>
          </a:xfrm>
        </p:spPr>
        <p:txBody>
          <a:bodyPr/>
          <a:lstStyle>
            <a:lvl1pPr>
              <a:lnSpc>
                <a:spcPct val="100000"/>
              </a:lnSpc>
              <a:buNone/>
              <a:defRPr sz="1000"/>
            </a:lvl1pPr>
          </a:lstStyle>
          <a:p>
            <a:pPr lvl="0"/>
            <a:endParaRPr lang="en-US"/>
          </a:p>
        </p:txBody>
      </p:sp>
      <p:sp>
        <p:nvSpPr>
          <p:cNvPr id="8" name="Google Shape;38;p5">
            <a:extLst>
              <a:ext uri="{FF2B5EF4-FFF2-40B4-BE49-F238E27FC236}">
                <a16:creationId xmlns:a16="http://schemas.microsoft.com/office/drawing/2014/main" id="{8C47D3D8-3CB9-A601-A425-3030213B2375}"/>
              </a:ext>
            </a:extLst>
          </p:cNvPr>
          <p:cNvSpPr txBox="1">
            <a:spLocks noGrp="1"/>
          </p:cNvSpPr>
          <p:nvPr>
            <p:ph type="title" idx="4294967295"/>
          </p:nvPr>
        </p:nvSpPr>
        <p:spPr>
          <a:xfrm rot="5400013">
            <a:off x="6685434" y="1646268"/>
            <a:ext cx="2913296" cy="487503"/>
          </a:xfrm>
        </p:spPr>
        <p:txBody>
          <a:bodyPr anchor="ctr"/>
          <a:lstStyle>
            <a:lvl1pPr>
              <a:defRPr sz="2400"/>
            </a:lvl1pPr>
          </a:lstStyle>
          <a:p>
            <a:pPr lvl="0"/>
            <a:endParaRPr lang="en-US"/>
          </a:p>
        </p:txBody>
      </p:sp>
      <p:sp>
        <p:nvSpPr>
          <p:cNvPr id="9" name="Google Shape;39;p5">
            <a:extLst>
              <a:ext uri="{FF2B5EF4-FFF2-40B4-BE49-F238E27FC236}">
                <a16:creationId xmlns:a16="http://schemas.microsoft.com/office/drawing/2014/main" id="{D40C5A14-1F5A-5D62-4013-48419EF8F28A}"/>
              </a:ext>
            </a:extLst>
          </p:cNvPr>
          <p:cNvSpPr txBox="1">
            <a:spLocks noGrp="1"/>
          </p:cNvSpPr>
          <p:nvPr>
            <p:ph type="title" idx="4294967295"/>
          </p:nvPr>
        </p:nvSpPr>
        <p:spPr>
          <a:xfrm>
            <a:off x="4213664" y="3331936"/>
            <a:ext cx="2585996" cy="644697"/>
          </a:xfrm>
        </p:spPr>
        <p:txBody>
          <a:bodyPr anchor="b"/>
          <a:lstStyle>
            <a:lvl1pPr>
              <a:defRPr sz="1800"/>
            </a:lvl1pPr>
          </a:lstStyle>
          <a:p>
            <a:pPr lvl="0"/>
            <a:endParaRPr lang="en-US"/>
          </a:p>
        </p:txBody>
      </p:sp>
      <p:sp>
        <p:nvSpPr>
          <p:cNvPr id="10" name="Google Shape;40;p5">
            <a:extLst>
              <a:ext uri="{FF2B5EF4-FFF2-40B4-BE49-F238E27FC236}">
                <a16:creationId xmlns:a16="http://schemas.microsoft.com/office/drawing/2014/main" id="{888B0C0C-B699-CDCC-0ED2-03C17D1A8762}"/>
              </a:ext>
            </a:extLst>
          </p:cNvPr>
          <p:cNvSpPr txBox="1">
            <a:spLocks noGrp="1"/>
          </p:cNvSpPr>
          <p:nvPr>
            <p:ph type="subTitle" idx="4294967295"/>
          </p:nvPr>
        </p:nvSpPr>
        <p:spPr>
          <a:xfrm>
            <a:off x="4213664" y="3914208"/>
            <a:ext cx="2585996" cy="745501"/>
          </a:xfrm>
        </p:spPr>
        <p:txBody>
          <a:bodyPr/>
          <a:lstStyle>
            <a:lvl1pPr>
              <a:lnSpc>
                <a:spcPct val="100000"/>
              </a:lnSpc>
              <a:buNone/>
              <a:defRPr sz="1000"/>
            </a:lvl1pPr>
          </a:lstStyle>
          <a:p>
            <a:pPr lvl="0"/>
            <a:endParaRPr lang="en-US"/>
          </a:p>
        </p:txBody>
      </p:sp>
    </p:spTree>
    <p:extLst>
      <p:ext uri="{BB962C8B-B14F-4D97-AF65-F5344CB8AC3E}">
        <p14:creationId xmlns:p14="http://schemas.microsoft.com/office/powerpoint/2010/main" val="23117886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_27">
    <p:spTree>
      <p:nvGrpSpPr>
        <p:cNvPr id="1" name=""/>
        <p:cNvGrpSpPr/>
        <p:nvPr/>
      </p:nvGrpSpPr>
      <p:grpSpPr>
        <a:xfrm>
          <a:off x="0" y="0"/>
          <a:ext cx="0" cy="0"/>
          <a:chOff x="0" y="0"/>
          <a:chExt cx="0" cy="0"/>
        </a:xfrm>
      </p:grpSpPr>
      <p:sp>
        <p:nvSpPr>
          <p:cNvPr id="2" name="Google Shape;42;p6">
            <a:extLst>
              <a:ext uri="{FF2B5EF4-FFF2-40B4-BE49-F238E27FC236}">
                <a16:creationId xmlns:a16="http://schemas.microsoft.com/office/drawing/2014/main" id="{D567C0B6-D8E7-949C-1759-E76FAFEA5B72}"/>
              </a:ext>
            </a:extLst>
          </p:cNvPr>
          <p:cNvSpPr txBox="1">
            <a:spLocks noGrp="1"/>
          </p:cNvSpPr>
          <p:nvPr>
            <p:ph type="title"/>
          </p:nvPr>
        </p:nvSpPr>
        <p:spPr>
          <a:xfrm>
            <a:off x="4921575" y="2993032"/>
            <a:ext cx="1828196" cy="644697"/>
          </a:xfrm>
        </p:spPr>
        <p:txBody>
          <a:bodyPr anchor="b"/>
          <a:lstStyle>
            <a:lvl1pPr>
              <a:defRPr sz="1800">
                <a:solidFill>
                  <a:srgbClr val="FFFFFF"/>
                </a:solidFill>
              </a:defRPr>
            </a:lvl1pPr>
          </a:lstStyle>
          <a:p>
            <a:pPr lvl="0"/>
            <a:endParaRPr lang="en-US"/>
          </a:p>
        </p:txBody>
      </p:sp>
      <p:sp>
        <p:nvSpPr>
          <p:cNvPr id="3" name="Google Shape;43;p6">
            <a:extLst>
              <a:ext uri="{FF2B5EF4-FFF2-40B4-BE49-F238E27FC236}">
                <a16:creationId xmlns:a16="http://schemas.microsoft.com/office/drawing/2014/main" id="{183C03CC-961E-15F9-4FE3-93DA5FD12A32}"/>
              </a:ext>
            </a:extLst>
          </p:cNvPr>
          <p:cNvSpPr txBox="1">
            <a:spLocks noGrp="1"/>
          </p:cNvSpPr>
          <p:nvPr>
            <p:ph type="subTitle" idx="4294967295"/>
          </p:nvPr>
        </p:nvSpPr>
        <p:spPr>
          <a:xfrm>
            <a:off x="4921575" y="3553806"/>
            <a:ext cx="1522201" cy="946202"/>
          </a:xfrm>
        </p:spPr>
        <p:txBody>
          <a:bodyPr/>
          <a:lstStyle>
            <a:lvl1pPr>
              <a:lnSpc>
                <a:spcPct val="100000"/>
              </a:lnSpc>
              <a:buNone/>
              <a:defRPr sz="1000">
                <a:solidFill>
                  <a:srgbClr val="000000"/>
                </a:solidFill>
              </a:defRPr>
            </a:lvl1pPr>
          </a:lstStyle>
          <a:p>
            <a:pPr lvl="0"/>
            <a:endParaRPr lang="en-US"/>
          </a:p>
        </p:txBody>
      </p:sp>
      <p:sp>
        <p:nvSpPr>
          <p:cNvPr id="4" name="Google Shape;44;p6">
            <a:extLst>
              <a:ext uri="{FF2B5EF4-FFF2-40B4-BE49-F238E27FC236}">
                <a16:creationId xmlns:a16="http://schemas.microsoft.com/office/drawing/2014/main" id="{C899136D-E9CE-95D7-67E3-11D3C385B7BE}"/>
              </a:ext>
            </a:extLst>
          </p:cNvPr>
          <p:cNvSpPr txBox="1">
            <a:spLocks noGrp="1"/>
          </p:cNvSpPr>
          <p:nvPr>
            <p:ph type="title" idx="4294967295"/>
          </p:nvPr>
        </p:nvSpPr>
        <p:spPr>
          <a:xfrm>
            <a:off x="906142" y="2993032"/>
            <a:ext cx="1828196" cy="644697"/>
          </a:xfrm>
        </p:spPr>
        <p:txBody>
          <a:bodyPr anchor="b"/>
          <a:lstStyle>
            <a:lvl1pPr>
              <a:defRPr sz="1800">
                <a:solidFill>
                  <a:srgbClr val="FFFFFF"/>
                </a:solidFill>
              </a:defRPr>
            </a:lvl1pPr>
          </a:lstStyle>
          <a:p>
            <a:pPr lvl="0"/>
            <a:endParaRPr lang="en-US"/>
          </a:p>
        </p:txBody>
      </p:sp>
      <p:sp>
        <p:nvSpPr>
          <p:cNvPr id="5" name="Google Shape;45;p6">
            <a:extLst>
              <a:ext uri="{FF2B5EF4-FFF2-40B4-BE49-F238E27FC236}">
                <a16:creationId xmlns:a16="http://schemas.microsoft.com/office/drawing/2014/main" id="{D508DE06-E4C5-322F-88E6-C6AD328071AD}"/>
              </a:ext>
            </a:extLst>
          </p:cNvPr>
          <p:cNvSpPr txBox="1">
            <a:spLocks noGrp="1"/>
          </p:cNvSpPr>
          <p:nvPr>
            <p:ph type="subTitle" idx="4294967295"/>
          </p:nvPr>
        </p:nvSpPr>
        <p:spPr>
          <a:xfrm>
            <a:off x="906142" y="3553806"/>
            <a:ext cx="1522201" cy="946202"/>
          </a:xfrm>
        </p:spPr>
        <p:txBody>
          <a:bodyPr/>
          <a:lstStyle>
            <a:lvl1pPr>
              <a:lnSpc>
                <a:spcPct val="100000"/>
              </a:lnSpc>
              <a:buNone/>
              <a:defRPr sz="1000">
                <a:solidFill>
                  <a:srgbClr val="000000"/>
                </a:solidFill>
              </a:defRPr>
            </a:lvl1pPr>
          </a:lstStyle>
          <a:p>
            <a:pPr lvl="0"/>
            <a:endParaRPr lang="en-US"/>
          </a:p>
        </p:txBody>
      </p:sp>
      <p:sp>
        <p:nvSpPr>
          <p:cNvPr id="6" name="Google Shape;46;p6">
            <a:extLst>
              <a:ext uri="{FF2B5EF4-FFF2-40B4-BE49-F238E27FC236}">
                <a16:creationId xmlns:a16="http://schemas.microsoft.com/office/drawing/2014/main" id="{CE48039E-9A27-1BB6-9805-CCFF3F895A76}"/>
              </a:ext>
            </a:extLst>
          </p:cNvPr>
          <p:cNvSpPr txBox="1">
            <a:spLocks noGrp="1"/>
          </p:cNvSpPr>
          <p:nvPr>
            <p:ph type="title" idx="4294967295"/>
          </p:nvPr>
        </p:nvSpPr>
        <p:spPr>
          <a:xfrm rot="5400013">
            <a:off x="6685434" y="1646268"/>
            <a:ext cx="2913296" cy="487503"/>
          </a:xfrm>
        </p:spPr>
        <p:txBody>
          <a:bodyPr anchor="ctr"/>
          <a:lstStyle>
            <a:lvl1pPr>
              <a:defRPr sz="2400"/>
            </a:lvl1pPr>
          </a:lstStyle>
          <a:p>
            <a:pPr lvl="0"/>
            <a:endParaRPr lang="en-US"/>
          </a:p>
        </p:txBody>
      </p:sp>
      <p:sp>
        <p:nvSpPr>
          <p:cNvPr id="7" name="Google Shape;47;p6">
            <a:extLst>
              <a:ext uri="{FF2B5EF4-FFF2-40B4-BE49-F238E27FC236}">
                <a16:creationId xmlns:a16="http://schemas.microsoft.com/office/drawing/2014/main" id="{DEB648AE-9D68-86E5-2A56-D8B8DBA8ECA7}"/>
              </a:ext>
            </a:extLst>
          </p:cNvPr>
          <p:cNvSpPr txBox="1">
            <a:spLocks noGrp="1"/>
          </p:cNvSpPr>
          <p:nvPr>
            <p:ph type="title" idx="4294967295"/>
          </p:nvPr>
        </p:nvSpPr>
        <p:spPr>
          <a:xfrm>
            <a:off x="2928558" y="2993032"/>
            <a:ext cx="1798798" cy="644697"/>
          </a:xfrm>
        </p:spPr>
        <p:txBody>
          <a:bodyPr anchor="b"/>
          <a:lstStyle>
            <a:lvl1pPr>
              <a:defRPr sz="1800">
                <a:solidFill>
                  <a:srgbClr val="FFFFFF"/>
                </a:solidFill>
              </a:defRPr>
            </a:lvl1pPr>
          </a:lstStyle>
          <a:p>
            <a:pPr lvl="0"/>
            <a:endParaRPr lang="en-US"/>
          </a:p>
        </p:txBody>
      </p:sp>
      <p:sp>
        <p:nvSpPr>
          <p:cNvPr id="8" name="Google Shape;48;p6">
            <a:extLst>
              <a:ext uri="{FF2B5EF4-FFF2-40B4-BE49-F238E27FC236}">
                <a16:creationId xmlns:a16="http://schemas.microsoft.com/office/drawing/2014/main" id="{9745BC32-53A6-7B7A-29D2-4AD4E60B71A2}"/>
              </a:ext>
            </a:extLst>
          </p:cNvPr>
          <p:cNvSpPr txBox="1">
            <a:spLocks noGrp="1"/>
          </p:cNvSpPr>
          <p:nvPr>
            <p:ph type="subTitle" idx="4294967295"/>
          </p:nvPr>
        </p:nvSpPr>
        <p:spPr>
          <a:xfrm>
            <a:off x="2928548" y="3553806"/>
            <a:ext cx="1476298" cy="946202"/>
          </a:xfrm>
        </p:spPr>
        <p:txBody>
          <a:bodyPr/>
          <a:lstStyle>
            <a:lvl1pPr>
              <a:lnSpc>
                <a:spcPct val="100000"/>
              </a:lnSpc>
              <a:buNone/>
              <a:defRPr sz="1000">
                <a:solidFill>
                  <a:srgbClr val="000000"/>
                </a:solidFill>
              </a:defRPr>
            </a:lvl1pPr>
          </a:lstStyle>
          <a:p>
            <a:pPr lvl="0"/>
            <a:endParaRPr lang="en-US"/>
          </a:p>
        </p:txBody>
      </p:sp>
    </p:spTree>
    <p:extLst>
      <p:ext uri="{BB962C8B-B14F-4D97-AF65-F5344CB8AC3E}">
        <p14:creationId xmlns:p14="http://schemas.microsoft.com/office/powerpoint/2010/main" val="12348088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_14">
    <p:spTree>
      <p:nvGrpSpPr>
        <p:cNvPr id="1" name=""/>
        <p:cNvGrpSpPr/>
        <p:nvPr/>
      </p:nvGrpSpPr>
      <p:grpSpPr>
        <a:xfrm>
          <a:off x="0" y="0"/>
          <a:ext cx="0" cy="0"/>
          <a:chOff x="0" y="0"/>
          <a:chExt cx="0" cy="0"/>
        </a:xfrm>
      </p:grpSpPr>
      <p:sp>
        <p:nvSpPr>
          <p:cNvPr id="2" name="Google Shape;50;p7">
            <a:extLst>
              <a:ext uri="{FF2B5EF4-FFF2-40B4-BE49-F238E27FC236}">
                <a16:creationId xmlns:a16="http://schemas.microsoft.com/office/drawing/2014/main" id="{CEAA689E-AACF-2DFB-38DB-1645736BCD12}"/>
              </a:ext>
            </a:extLst>
          </p:cNvPr>
          <p:cNvSpPr txBox="1">
            <a:spLocks noGrp="1"/>
          </p:cNvSpPr>
          <p:nvPr>
            <p:ph type="title"/>
          </p:nvPr>
        </p:nvSpPr>
        <p:spPr>
          <a:xfrm>
            <a:off x="5432002" y="710671"/>
            <a:ext cx="2888095" cy="2054099"/>
          </a:xfrm>
        </p:spPr>
        <p:txBody>
          <a:bodyPr anchor="b"/>
          <a:lstStyle>
            <a:lvl1pPr algn="r">
              <a:defRPr/>
            </a:lvl1pPr>
          </a:lstStyle>
          <a:p>
            <a:pPr lvl="0"/>
            <a:endParaRPr lang="en-US"/>
          </a:p>
        </p:txBody>
      </p:sp>
      <p:sp>
        <p:nvSpPr>
          <p:cNvPr id="3" name="Google Shape;51;p7">
            <a:extLst>
              <a:ext uri="{FF2B5EF4-FFF2-40B4-BE49-F238E27FC236}">
                <a16:creationId xmlns:a16="http://schemas.microsoft.com/office/drawing/2014/main" id="{CACC22AE-0BB9-E711-2C01-8C66143E519A}"/>
              </a:ext>
            </a:extLst>
          </p:cNvPr>
          <p:cNvSpPr txBox="1">
            <a:spLocks noGrp="1"/>
          </p:cNvSpPr>
          <p:nvPr>
            <p:ph type="subTitle" idx="4294967295"/>
          </p:nvPr>
        </p:nvSpPr>
        <p:spPr>
          <a:xfrm>
            <a:off x="5363550" y="2724628"/>
            <a:ext cx="2956502" cy="1784396"/>
          </a:xfrm>
        </p:spPr>
        <p:txBody>
          <a:bodyPr/>
          <a:lstStyle>
            <a:lvl1pPr algn="r">
              <a:lnSpc>
                <a:spcPct val="100000"/>
              </a:lnSpc>
              <a:buNone/>
              <a:defRPr/>
            </a:lvl1pPr>
          </a:lstStyle>
          <a:p>
            <a:pPr lvl="0"/>
            <a:endParaRPr lang="en-US"/>
          </a:p>
        </p:txBody>
      </p:sp>
    </p:spTree>
    <p:extLst>
      <p:ext uri="{BB962C8B-B14F-4D97-AF65-F5344CB8AC3E}">
        <p14:creationId xmlns:p14="http://schemas.microsoft.com/office/powerpoint/2010/main" val="12045066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_31">
    <p:spTree>
      <p:nvGrpSpPr>
        <p:cNvPr id="1" name=""/>
        <p:cNvGrpSpPr/>
        <p:nvPr/>
      </p:nvGrpSpPr>
      <p:grpSpPr>
        <a:xfrm>
          <a:off x="0" y="0"/>
          <a:ext cx="0" cy="0"/>
          <a:chOff x="0" y="0"/>
          <a:chExt cx="0" cy="0"/>
        </a:xfrm>
      </p:grpSpPr>
      <p:sp>
        <p:nvSpPr>
          <p:cNvPr id="2" name="Google Shape;81;p14">
            <a:extLst>
              <a:ext uri="{FF2B5EF4-FFF2-40B4-BE49-F238E27FC236}">
                <a16:creationId xmlns:a16="http://schemas.microsoft.com/office/drawing/2014/main" id="{40AAF8A8-6B3E-689E-EF33-D35DDC8F13AE}"/>
              </a:ext>
            </a:extLst>
          </p:cNvPr>
          <p:cNvSpPr txBox="1">
            <a:spLocks noGrp="1"/>
          </p:cNvSpPr>
          <p:nvPr>
            <p:ph type="title"/>
          </p:nvPr>
        </p:nvSpPr>
        <p:spPr>
          <a:xfrm rot="5400013">
            <a:off x="6603590" y="1930230"/>
            <a:ext cx="3481203" cy="487503"/>
          </a:xfrm>
        </p:spPr>
        <p:txBody>
          <a:bodyPr/>
          <a:lstStyle>
            <a:lvl1pPr>
              <a:defRPr sz="2400"/>
            </a:lvl1pPr>
          </a:lstStyle>
          <a:p>
            <a:pPr lvl="0"/>
            <a:endParaRPr lang="en-US"/>
          </a:p>
        </p:txBody>
      </p:sp>
    </p:spTree>
    <p:extLst>
      <p:ext uri="{BB962C8B-B14F-4D97-AF65-F5344CB8AC3E}">
        <p14:creationId xmlns:p14="http://schemas.microsoft.com/office/powerpoint/2010/main" val="326034592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
        <p:cNvGrpSpPr/>
        <p:nvPr/>
      </p:nvGrpSpPr>
      <p:grpSpPr>
        <a:xfrm>
          <a:off x="0" y="0"/>
          <a:ext cx="0" cy="0"/>
          <a:chOff x="0" y="0"/>
          <a:chExt cx="0" cy="0"/>
        </a:xfrm>
      </p:grpSpPr>
      <p:sp>
        <p:nvSpPr>
          <p:cNvPr id="2" name="Google Shape;17;p4">
            <a:extLst>
              <a:ext uri="{FF2B5EF4-FFF2-40B4-BE49-F238E27FC236}">
                <a16:creationId xmlns:a16="http://schemas.microsoft.com/office/drawing/2014/main" id="{8F6F3BAB-F350-1120-1501-1F99E9C7DF81}"/>
              </a:ext>
            </a:extLst>
          </p:cNvPr>
          <p:cNvSpPr txBox="1">
            <a:spLocks noGrp="1"/>
          </p:cNvSpPr>
          <p:nvPr>
            <p:ph type="title"/>
          </p:nvPr>
        </p:nvSpPr>
        <p:spPr/>
        <p:txBody>
          <a:bodyPr>
            <a:normAutofit/>
          </a:bodyPr>
          <a:lstStyle>
            <a:lvl1pPr>
              <a:defRPr/>
            </a:lvl1pPr>
          </a:lstStyle>
          <a:p>
            <a:pPr lvl="0"/>
            <a:endParaRPr lang="en-US"/>
          </a:p>
        </p:txBody>
      </p:sp>
      <p:sp>
        <p:nvSpPr>
          <p:cNvPr id="3" name="Google Shape;18;p4">
            <a:extLst>
              <a:ext uri="{FF2B5EF4-FFF2-40B4-BE49-F238E27FC236}">
                <a16:creationId xmlns:a16="http://schemas.microsoft.com/office/drawing/2014/main" id="{EF037CAD-1D48-4BDA-62DA-AB3B0F817CD3}"/>
              </a:ext>
            </a:extLst>
          </p:cNvPr>
          <p:cNvSpPr txBox="1">
            <a:spLocks noGrp="1"/>
          </p:cNvSpPr>
          <p:nvPr>
            <p:ph type="body" idx="1"/>
          </p:nvPr>
        </p:nvSpPr>
        <p:spPr/>
        <p:txBody>
          <a:bodyPr>
            <a:normAutofit/>
          </a:bodyPr>
          <a:lstStyle>
            <a:lvl1pPr indent="-342900">
              <a:buSzPts val="1800"/>
              <a:defRPr/>
            </a:lvl1pPr>
          </a:lstStyle>
          <a:p>
            <a:pPr lvl="0"/>
            <a:endParaRPr lang="en-US"/>
          </a:p>
        </p:txBody>
      </p:sp>
      <p:sp>
        <p:nvSpPr>
          <p:cNvPr id="4" name="Google Shape;19;p4">
            <a:extLst>
              <a:ext uri="{FF2B5EF4-FFF2-40B4-BE49-F238E27FC236}">
                <a16:creationId xmlns:a16="http://schemas.microsoft.com/office/drawing/2014/main" id="{40AAA057-F8E2-6AAE-7E5F-D7752AB6E64B}"/>
              </a:ext>
            </a:extLst>
          </p:cNvPr>
          <p:cNvSpPr txBox="1">
            <a:spLocks noGrp="1"/>
          </p:cNvSpPr>
          <p:nvPr>
            <p:ph type="sldNum" sz="quarter" idx="8"/>
          </p:nvPr>
        </p:nvSpPr>
        <p:spPr>
          <a:xfrm>
            <a:off x="8472455" y="4663220"/>
            <a:ext cx="548704" cy="393603"/>
          </a:xfrm>
        </p:spPr>
        <p:txBody>
          <a:bodyPr lIns="91421" tIns="91421" rIns="91421" bIns="91421">
            <a:normAutofit/>
          </a:bodyPr>
          <a:lstStyle>
            <a:lvl1pPr>
              <a:defRPr lang="es-ES"/>
            </a:lvl1pPr>
          </a:lstStyle>
          <a:p>
            <a:pPr lvl="0"/>
            <a:fld id="{C9CAD76A-88FC-F643-8560-4D8AB3E1B1E5}" type="slidenum">
              <a:t>‹#›</a:t>
            </a:fld>
            <a:endParaRPr lang="es-ES"/>
          </a:p>
        </p:txBody>
      </p:sp>
    </p:spTree>
    <p:extLst>
      <p:ext uri="{BB962C8B-B14F-4D97-AF65-F5344CB8AC3E}">
        <p14:creationId xmlns:p14="http://schemas.microsoft.com/office/powerpoint/2010/main" val="23986584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6;p1">
            <a:extLst>
              <a:ext uri="{FF2B5EF4-FFF2-40B4-BE49-F238E27FC236}">
                <a16:creationId xmlns:a16="http://schemas.microsoft.com/office/drawing/2014/main" id="{7EC46EDE-CD79-15E1-7FBF-5D80B43B0ECE}"/>
              </a:ext>
            </a:extLst>
          </p:cNvPr>
          <p:cNvSpPr txBox="1">
            <a:spLocks noGrp="1"/>
          </p:cNvSpPr>
          <p:nvPr>
            <p:ph type="title"/>
          </p:nvPr>
        </p:nvSpPr>
        <p:spPr>
          <a:xfrm>
            <a:off x="311700" y="445029"/>
            <a:ext cx="8520598" cy="572697"/>
          </a:xfrm>
          <a:prstGeom prst="rect">
            <a:avLst/>
          </a:prstGeom>
          <a:noFill/>
          <a:ln>
            <a:noFill/>
          </a:ln>
        </p:spPr>
        <p:txBody>
          <a:bodyPr vert="horz" wrap="square" lIns="91421" tIns="91421" rIns="91421" bIns="91421" anchor="t" anchorCtr="0" compatLnSpc="1">
            <a:noAutofit/>
          </a:bodyPr>
          <a:lstStyle/>
          <a:p>
            <a:pPr lvl="0"/>
            <a:endParaRPr lang="en-US"/>
          </a:p>
        </p:txBody>
      </p:sp>
      <p:sp>
        <p:nvSpPr>
          <p:cNvPr id="3" name="Google Shape;7;p1">
            <a:extLst>
              <a:ext uri="{FF2B5EF4-FFF2-40B4-BE49-F238E27FC236}">
                <a16:creationId xmlns:a16="http://schemas.microsoft.com/office/drawing/2014/main" id="{0CA714E1-37B9-DEFC-892D-78430365A728}"/>
              </a:ext>
            </a:extLst>
          </p:cNvPr>
          <p:cNvSpPr txBox="1">
            <a:spLocks noGrp="1"/>
          </p:cNvSpPr>
          <p:nvPr>
            <p:ph type="body" idx="1"/>
          </p:nvPr>
        </p:nvSpPr>
        <p:spPr>
          <a:xfrm>
            <a:off x="311700" y="1152473"/>
            <a:ext cx="8520598" cy="3416399"/>
          </a:xfrm>
          <a:prstGeom prst="rect">
            <a:avLst/>
          </a:prstGeom>
          <a:noFill/>
          <a:ln>
            <a:noFill/>
          </a:ln>
        </p:spPr>
        <p:txBody>
          <a:bodyPr vert="horz" wrap="square" lIns="91421" tIns="91421" rIns="91421" bIns="91421"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
            <a:extLst>
              <a:ext uri="{FF2B5EF4-FFF2-40B4-BE49-F238E27FC236}">
                <a16:creationId xmlns:a16="http://schemas.microsoft.com/office/drawing/2014/main" id="{8A52B8B8-8A31-103B-80E3-D4FC264F9EB4}"/>
              </a:ext>
            </a:extLst>
          </p:cNvPr>
          <p:cNvSpPr txBox="1">
            <a:spLocks noGrp="1"/>
          </p:cNvSpPr>
          <p:nvPr>
            <p:ph type="dt" sz="half" idx="2"/>
          </p:nvPr>
        </p:nvSpPr>
        <p:spPr>
          <a:xfrm>
            <a:off x="628650" y="4767260"/>
            <a:ext cx="2057400" cy="274640"/>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0" cap="none" spc="0" baseline="0">
                <a:solidFill>
                  <a:srgbClr val="838383"/>
                </a:solidFill>
                <a:uFillTx/>
                <a:latin typeface="Arial"/>
                <a:ea typeface="Arial"/>
                <a:cs typeface="Arial"/>
              </a:defRPr>
            </a:lvl1pPr>
          </a:lstStyle>
          <a:p>
            <a:pPr lvl="0"/>
            <a:endParaRPr lang="en-GB"/>
          </a:p>
        </p:txBody>
      </p:sp>
      <p:sp>
        <p:nvSpPr>
          <p:cNvPr id="5" name="Footer Placeholder 2">
            <a:extLst>
              <a:ext uri="{FF2B5EF4-FFF2-40B4-BE49-F238E27FC236}">
                <a16:creationId xmlns:a16="http://schemas.microsoft.com/office/drawing/2014/main" id="{207169AF-F351-3BE8-DDDD-3ECE69C0E97F}"/>
              </a:ext>
            </a:extLst>
          </p:cNvPr>
          <p:cNvSpPr txBox="1">
            <a:spLocks noGrp="1"/>
          </p:cNvSpPr>
          <p:nvPr>
            <p:ph type="ftr" sz="quarter" idx="3"/>
          </p:nvPr>
        </p:nvSpPr>
        <p:spPr>
          <a:xfrm>
            <a:off x="3028950" y="4767260"/>
            <a:ext cx="3086100" cy="274640"/>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0" cap="none" spc="0" baseline="0">
                <a:solidFill>
                  <a:srgbClr val="838383"/>
                </a:solidFill>
                <a:uFillTx/>
                <a:latin typeface="Arial"/>
                <a:ea typeface="Arial"/>
                <a:cs typeface="Arial"/>
              </a:defRPr>
            </a:lvl1pPr>
          </a:lstStyle>
          <a:p>
            <a:pPr lvl="0"/>
            <a:endParaRPr lang="en-GB"/>
          </a:p>
        </p:txBody>
      </p:sp>
      <p:sp>
        <p:nvSpPr>
          <p:cNvPr id="6" name="Slide Number Placeholder 3">
            <a:extLst>
              <a:ext uri="{FF2B5EF4-FFF2-40B4-BE49-F238E27FC236}">
                <a16:creationId xmlns:a16="http://schemas.microsoft.com/office/drawing/2014/main" id="{3F53FEFA-595D-1306-19B4-F89419E90DA0}"/>
              </a:ext>
            </a:extLst>
          </p:cNvPr>
          <p:cNvSpPr txBox="1">
            <a:spLocks noGrp="1"/>
          </p:cNvSpPr>
          <p:nvPr>
            <p:ph type="sldNum" sz="quarter" idx="4"/>
          </p:nvPr>
        </p:nvSpPr>
        <p:spPr>
          <a:xfrm>
            <a:off x="6457950" y="4767260"/>
            <a:ext cx="2057400" cy="274640"/>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0" cap="none" spc="0" baseline="0">
                <a:solidFill>
                  <a:srgbClr val="838383"/>
                </a:solidFill>
                <a:uFillTx/>
                <a:latin typeface="Arial"/>
                <a:ea typeface="Arial"/>
                <a:cs typeface="Arial"/>
              </a:defRPr>
            </a:lvl1pPr>
          </a:lstStyle>
          <a:p>
            <a:pPr lvl="0"/>
            <a:fld id="{8F6325F7-8B2B-E44A-B9A1-48976351675B}"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marL="0" marR="0" lvl="0" indent="0" algn="l" defTabSz="914400" rtl="0" fontAlgn="auto" hangingPunct="1">
        <a:lnSpc>
          <a:spcPct val="100000"/>
        </a:lnSpc>
        <a:spcBef>
          <a:spcPts val="0"/>
        </a:spcBef>
        <a:spcAft>
          <a:spcPts val="0"/>
        </a:spcAft>
        <a:buNone/>
        <a:tabLst/>
        <a:defRPr lang="en-US" sz="2800" b="1" i="0" u="none" strike="noStrike" kern="0" cap="none" spc="0" baseline="0">
          <a:solidFill>
            <a:srgbClr val="434343"/>
          </a:solidFill>
          <a:uFillTx/>
          <a:latin typeface="Livvic"/>
          <a:ea typeface="Livvic"/>
          <a:cs typeface="Livvic"/>
        </a:defRPr>
      </a:lvl1pPr>
    </p:titleStyle>
    <p:bodyStyle>
      <a:lvl1pPr marL="457200" marR="0" lvl="0" indent="-304796" algn="l" defTabSz="914400" rtl="0" fontAlgn="auto" hangingPunct="1">
        <a:lnSpc>
          <a:spcPct val="115000"/>
        </a:lnSpc>
        <a:spcBef>
          <a:spcPts val="0"/>
        </a:spcBef>
        <a:spcAft>
          <a:spcPts val="0"/>
        </a:spcAft>
        <a:buClr>
          <a:srgbClr val="434343"/>
        </a:buClr>
        <a:buSzPts val="1200"/>
        <a:buFont typeface="Catamaran Light"/>
        <a:buChar char="●"/>
        <a:tabLst/>
        <a:defRPr lang="en-US" sz="1200" b="0" i="0" u="none" strike="noStrike" kern="0" cap="none" spc="0" baseline="0">
          <a:solidFill>
            <a:srgbClr val="434343"/>
          </a:solidFill>
          <a:uFillTx/>
          <a:latin typeface="Catamaran Light"/>
          <a:ea typeface="Catamaran Light"/>
          <a:cs typeface="Catamaran Light"/>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FFFFFF"/>
        </a:solidFill>
        <a:effectLst/>
      </p:bgPr>
    </p:bg>
    <p:spTree>
      <p:nvGrpSpPr>
        <p:cNvPr id="1" name=""/>
        <p:cNvGrpSpPr/>
        <p:nvPr/>
      </p:nvGrpSpPr>
      <p:grpSpPr>
        <a:xfrm>
          <a:off x="0" y="0"/>
          <a:ext cx="0" cy="0"/>
          <a:chOff x="0" y="0"/>
          <a:chExt cx="0" cy="0"/>
        </a:xfrm>
      </p:grpSpPr>
      <p:pic>
        <p:nvPicPr>
          <p:cNvPr id="2" name="Picture 8" descr="Who holds a party on a Saturday morning? Always doing something different,… | Joon-Nie Lau | 10 comments">
            <a:extLst>
              <a:ext uri="{FF2B5EF4-FFF2-40B4-BE49-F238E27FC236}">
                <a16:creationId xmlns:a16="http://schemas.microsoft.com/office/drawing/2014/main" id="{D4E5CB52-E357-9F44-ABDF-CB5DB063EDEA}"/>
              </a:ext>
            </a:extLst>
          </p:cNvPr>
          <p:cNvPicPr>
            <a:picLocks noChangeAspect="1"/>
          </p:cNvPicPr>
          <p:nvPr/>
        </p:nvPicPr>
        <p:blipFill>
          <a:blip r:embed="rId3">
            <a:alphaModFix amt="50000"/>
          </a:blip>
          <a:srcRect/>
          <a:stretch>
            <a:fillRect/>
          </a:stretch>
        </p:blipFill>
        <p:spPr>
          <a:xfrm>
            <a:off x="2743200" y="0"/>
            <a:ext cx="6400800" cy="5143500"/>
          </a:xfrm>
          <a:prstGeom prst="rect">
            <a:avLst/>
          </a:prstGeom>
          <a:noFill/>
          <a:ln cap="flat">
            <a:noFill/>
          </a:ln>
        </p:spPr>
      </p:pic>
      <p:sp>
        <p:nvSpPr>
          <p:cNvPr id="3" name="Google Shape;128;p26">
            <a:extLst>
              <a:ext uri="{FF2B5EF4-FFF2-40B4-BE49-F238E27FC236}">
                <a16:creationId xmlns:a16="http://schemas.microsoft.com/office/drawing/2014/main" id="{936BDB01-767F-7C28-8153-69FADD060A61}"/>
              </a:ext>
            </a:extLst>
          </p:cNvPr>
          <p:cNvSpPr/>
          <p:nvPr/>
        </p:nvSpPr>
        <p:spPr>
          <a:xfrm rot="5400013">
            <a:off x="1439374" y="13853"/>
            <a:ext cx="3358801" cy="5026502"/>
          </a:xfrm>
          <a:prstGeom prst="rect">
            <a:avLst/>
          </a:prstGeom>
          <a:solidFill>
            <a:srgbClr val="CBB5C2">
              <a:alpha val="89804"/>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6E3855"/>
              </a:solidFill>
              <a:uFillTx/>
              <a:latin typeface="Arial"/>
              <a:ea typeface="Arial"/>
              <a:cs typeface="Arial"/>
            </a:endParaRPr>
          </a:p>
        </p:txBody>
      </p:sp>
      <p:sp>
        <p:nvSpPr>
          <p:cNvPr id="4" name="Google Shape;129;p26">
            <a:extLst>
              <a:ext uri="{FF2B5EF4-FFF2-40B4-BE49-F238E27FC236}">
                <a16:creationId xmlns:a16="http://schemas.microsoft.com/office/drawing/2014/main" id="{214FF600-0B24-2D15-35D0-180941648FB5}"/>
              </a:ext>
            </a:extLst>
          </p:cNvPr>
          <p:cNvSpPr txBox="1">
            <a:spLocks noGrp="1"/>
          </p:cNvSpPr>
          <p:nvPr>
            <p:ph type="subTitle" idx="4294967295"/>
          </p:nvPr>
        </p:nvSpPr>
        <p:spPr>
          <a:xfrm>
            <a:off x="1090943" y="3270388"/>
            <a:ext cx="2402101" cy="802651"/>
          </a:xfrm>
        </p:spPr>
        <p:txBody>
          <a:bodyPr anchor="b"/>
          <a:lstStyle/>
          <a:p>
            <a:pPr marL="0" lvl="0" indent="0">
              <a:lnSpc>
                <a:spcPct val="100000"/>
              </a:lnSpc>
              <a:buNone/>
            </a:pPr>
            <a:r>
              <a:rPr lang="es-ES" sz="1100">
                <a:solidFill>
                  <a:srgbClr val="FFFFFF"/>
                </a:solidFill>
              </a:rPr>
              <a:t>Aleksandra Jaremko</a:t>
            </a:r>
          </a:p>
          <a:p>
            <a:pPr marL="0" lvl="0" indent="0">
              <a:lnSpc>
                <a:spcPct val="100000"/>
              </a:lnSpc>
              <a:buNone/>
            </a:pPr>
            <a:r>
              <a:rPr lang="es-ES" sz="1100">
                <a:solidFill>
                  <a:srgbClr val="FFFFFF"/>
                </a:solidFill>
              </a:rPr>
              <a:t>Cyril Estier</a:t>
            </a:r>
          </a:p>
          <a:p>
            <a:pPr marL="0" lvl="0" indent="0">
              <a:lnSpc>
                <a:spcPct val="100000"/>
              </a:lnSpc>
              <a:buNone/>
            </a:pPr>
            <a:r>
              <a:rPr lang="es-ES" sz="1100">
                <a:solidFill>
                  <a:srgbClr val="FFFFFF"/>
                </a:solidFill>
              </a:rPr>
              <a:t>Ignatio Ouerta</a:t>
            </a:r>
          </a:p>
          <a:p>
            <a:pPr marL="0" lvl="0" indent="0">
              <a:lnSpc>
                <a:spcPct val="100000"/>
              </a:lnSpc>
              <a:buNone/>
            </a:pPr>
            <a:r>
              <a:rPr lang="es-ES" sz="1100">
                <a:solidFill>
                  <a:srgbClr val="FFFFFF"/>
                </a:solidFill>
              </a:rPr>
              <a:t>Sam Bickel-Barrow</a:t>
            </a:r>
          </a:p>
        </p:txBody>
      </p:sp>
      <p:sp>
        <p:nvSpPr>
          <p:cNvPr id="5" name="Google Shape;130;p26">
            <a:extLst>
              <a:ext uri="{FF2B5EF4-FFF2-40B4-BE49-F238E27FC236}">
                <a16:creationId xmlns:a16="http://schemas.microsoft.com/office/drawing/2014/main" id="{C8F45220-6019-2F5A-A406-608663BB5A10}"/>
              </a:ext>
            </a:extLst>
          </p:cNvPr>
          <p:cNvSpPr txBox="1">
            <a:spLocks noGrp="1"/>
          </p:cNvSpPr>
          <p:nvPr>
            <p:ph type="title"/>
          </p:nvPr>
        </p:nvSpPr>
        <p:spPr>
          <a:xfrm>
            <a:off x="1039572" y="1701222"/>
            <a:ext cx="4592400" cy="870527"/>
          </a:xfrm>
        </p:spPr>
        <p:txBody>
          <a:bodyPr/>
          <a:lstStyle/>
          <a:p>
            <a:pPr lvl="0"/>
            <a:r>
              <a:rPr lang="es-ES">
                <a:solidFill>
                  <a:srgbClr val="532A40"/>
                </a:solidFill>
                <a:latin typeface="Segoe UI Black" pitchFamily="34"/>
                <a:cs typeface="Latha" pitchFamily="34"/>
              </a:rPr>
              <a:t>Pink tax?</a:t>
            </a:r>
            <a:endParaRPr lang="pl-PL">
              <a:solidFill>
                <a:srgbClr val="532A40"/>
              </a:solidFill>
              <a:latin typeface="Segoe UI Black" pitchFamily="34"/>
              <a:cs typeface="Latha" pitchFamily="34"/>
            </a:endParaRPr>
          </a:p>
        </p:txBody>
      </p:sp>
      <p:sp>
        <p:nvSpPr>
          <p:cNvPr id="6" name="Google Shape;131;p26">
            <a:extLst>
              <a:ext uri="{FF2B5EF4-FFF2-40B4-BE49-F238E27FC236}">
                <a16:creationId xmlns:a16="http://schemas.microsoft.com/office/drawing/2014/main" id="{9EC849B5-F098-4176-B427-0DA52583F7D7}"/>
              </a:ext>
            </a:extLst>
          </p:cNvPr>
          <p:cNvSpPr/>
          <p:nvPr/>
        </p:nvSpPr>
        <p:spPr>
          <a:xfrm rot="16199987" flipH="1">
            <a:off x="7245737" y="2308060"/>
            <a:ext cx="3358801" cy="438034"/>
          </a:xfrm>
          <a:prstGeom prst="rect">
            <a:avLst/>
          </a:prstGeom>
          <a:solidFill>
            <a:srgbClr val="CBB5C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TextBox 2">
            <a:extLst>
              <a:ext uri="{FF2B5EF4-FFF2-40B4-BE49-F238E27FC236}">
                <a16:creationId xmlns:a16="http://schemas.microsoft.com/office/drawing/2014/main" id="{276FC629-1728-F6F9-A381-3065C4A4B382}"/>
              </a:ext>
            </a:extLst>
          </p:cNvPr>
          <p:cNvSpPr txBox="1"/>
          <p:nvPr/>
        </p:nvSpPr>
        <p:spPr>
          <a:xfrm>
            <a:off x="1090943" y="2519738"/>
            <a:ext cx="4103388"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800" b="0" i="0" u="none" strike="noStrike" kern="0" cap="none" spc="0" baseline="0">
                <a:solidFill>
                  <a:srgbClr val="7A4B64"/>
                </a:solidFill>
                <a:uFillTx/>
                <a:latin typeface="Segoe UI Semilight" pitchFamily="34"/>
                <a:ea typeface="Segoe UI Black" pitchFamily="34"/>
                <a:cs typeface="Segoe UI Semilight" pitchFamily="34"/>
              </a:rPr>
              <a:t>Gendered pricing in UK supermarkets</a:t>
            </a:r>
            <a:endParaRPr lang="en-GB" sz="1800" b="0" i="0" u="none" strike="noStrike" kern="0" cap="none" spc="0" baseline="0">
              <a:solidFill>
                <a:srgbClr val="7A4B64"/>
              </a:solidFill>
              <a:uFillTx/>
              <a:latin typeface="Segoe UI Semilight" pitchFamily="34"/>
              <a:ea typeface="Segoe UI Black" pitchFamily="34"/>
              <a:cs typeface="Segoe UI Semilight" pitchFamily="34"/>
            </a:endParaRPr>
          </a:p>
        </p:txBody>
      </p:sp>
      <p:cxnSp>
        <p:nvCxnSpPr>
          <p:cNvPr id="8" name="Straight Connector 4">
            <a:extLst>
              <a:ext uri="{FF2B5EF4-FFF2-40B4-BE49-F238E27FC236}">
                <a16:creationId xmlns:a16="http://schemas.microsoft.com/office/drawing/2014/main" id="{BEF25532-F3D6-C96B-1BC7-A83844FF7174}"/>
              </a:ext>
            </a:extLst>
          </p:cNvPr>
          <p:cNvCxnSpPr/>
          <p:nvPr/>
        </p:nvCxnSpPr>
        <p:spPr>
          <a:xfrm>
            <a:off x="1159102" y="2451872"/>
            <a:ext cx="3846488" cy="0"/>
          </a:xfrm>
          <a:prstGeom prst="straightConnector1">
            <a:avLst/>
          </a:prstGeom>
          <a:noFill/>
          <a:ln w="9528" cap="flat">
            <a:solidFill>
              <a:srgbClr val="7A4B64"/>
            </a:solidFill>
            <a:prstDash val="solid"/>
            <a:miter/>
          </a:ln>
        </p:spPr>
      </p:cxnSp>
      <p:sp>
        <p:nvSpPr>
          <p:cNvPr id="9" name="Google Shape;129;p26">
            <a:extLst>
              <a:ext uri="{FF2B5EF4-FFF2-40B4-BE49-F238E27FC236}">
                <a16:creationId xmlns:a16="http://schemas.microsoft.com/office/drawing/2014/main" id="{74236793-0A1D-BD67-4184-47A392A7B411}"/>
              </a:ext>
            </a:extLst>
          </p:cNvPr>
          <p:cNvSpPr txBox="1"/>
          <p:nvPr/>
        </p:nvSpPr>
        <p:spPr>
          <a:xfrm>
            <a:off x="1096703" y="2885188"/>
            <a:ext cx="3620996" cy="369335"/>
          </a:xfrm>
          <a:prstGeom prst="rect">
            <a:avLst/>
          </a:prstGeom>
          <a:noFill/>
          <a:ln cap="flat">
            <a:noFill/>
          </a:ln>
        </p:spPr>
        <p:txBody>
          <a:bodyPr vert="horz" wrap="square" lIns="91421" tIns="91421" rIns="91421" bIns="91421"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FFFFFF"/>
                </a:solidFill>
                <a:uFillTx/>
                <a:latin typeface="Segoe UI Semilight" pitchFamily="34"/>
                <a:ea typeface="Catamaran Light"/>
                <a:cs typeface="Segoe UI Semilight" pitchFamily="34"/>
              </a:rPr>
              <a:t>PP422 Mini capstone for Economics Observatory</a:t>
            </a:r>
          </a:p>
        </p:txBody>
      </p:sp>
      <p:pic>
        <p:nvPicPr>
          <p:cNvPr id="10" name="Picture 2" descr="Download London School of Economics and Political Science ...">
            <a:extLst>
              <a:ext uri="{FF2B5EF4-FFF2-40B4-BE49-F238E27FC236}">
                <a16:creationId xmlns:a16="http://schemas.microsoft.com/office/drawing/2014/main" id="{FD56D106-93DE-ECD4-5743-0F9E23C26A31}"/>
              </a:ext>
            </a:extLst>
          </p:cNvPr>
          <p:cNvPicPr>
            <a:picLocks noChangeAspect="1"/>
          </p:cNvPicPr>
          <p:nvPr/>
        </p:nvPicPr>
        <p:blipFill>
          <a:blip r:embed="rId4">
            <a:biLevel thresh="50000"/>
          </a:blip>
          <a:srcRect/>
          <a:stretch>
            <a:fillRect/>
          </a:stretch>
        </p:blipFill>
        <p:spPr>
          <a:xfrm>
            <a:off x="0" y="-3877"/>
            <a:ext cx="901525" cy="544378"/>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Google Shape;194;p31">
            <a:extLst>
              <a:ext uri="{FF2B5EF4-FFF2-40B4-BE49-F238E27FC236}">
                <a16:creationId xmlns:a16="http://schemas.microsoft.com/office/drawing/2014/main" id="{C39F2388-767A-D666-D0EE-1A35AF509C63}"/>
              </a:ext>
            </a:extLst>
          </p:cNvPr>
          <p:cNvSpPr txBox="1">
            <a:spLocks noGrp="1"/>
          </p:cNvSpPr>
          <p:nvPr>
            <p:ph type="title"/>
          </p:nvPr>
        </p:nvSpPr>
        <p:spPr>
          <a:xfrm>
            <a:off x="411845" y="556147"/>
            <a:ext cx="3477838" cy="487503"/>
          </a:xfrm>
        </p:spPr>
        <p:txBody>
          <a:bodyPr anchor="ctr"/>
          <a:lstStyle/>
          <a:p>
            <a:pPr lvl="0"/>
            <a:r>
              <a:rPr lang="en-US" sz="2400">
                <a:solidFill>
                  <a:srgbClr val="222222"/>
                </a:solidFill>
                <a:latin typeface="Segoe UI Black" pitchFamily="34"/>
              </a:rPr>
              <a:t>Is there a pink tax?</a:t>
            </a:r>
          </a:p>
        </p:txBody>
      </p:sp>
      <p:sp>
        <p:nvSpPr>
          <p:cNvPr id="3" name="Google Shape;198;p31">
            <a:extLst>
              <a:ext uri="{FF2B5EF4-FFF2-40B4-BE49-F238E27FC236}">
                <a16:creationId xmlns:a16="http://schemas.microsoft.com/office/drawing/2014/main" id="{C69387CF-9969-ECEA-9149-3A647EEE5AD4}"/>
              </a:ext>
            </a:extLst>
          </p:cNvPr>
          <p:cNvSpPr txBox="1">
            <a:spLocks noGrp="1"/>
          </p:cNvSpPr>
          <p:nvPr>
            <p:ph type="subTitle" idx="4294967295"/>
          </p:nvPr>
        </p:nvSpPr>
        <p:spPr>
          <a:xfrm>
            <a:off x="564221" y="1289441"/>
            <a:ext cx="5454752" cy="2302148"/>
          </a:xfrm>
        </p:spPr>
        <p:txBody>
          <a:bodyPr/>
          <a:lstStyle/>
          <a:p>
            <a:pPr marL="0" lvl="0" indent="0">
              <a:lnSpc>
                <a:spcPct val="100000"/>
              </a:lnSpc>
              <a:spcAft>
                <a:spcPts val="600"/>
              </a:spcAft>
              <a:buNone/>
            </a:pPr>
            <a:r>
              <a:rPr lang="en-GB" sz="1400" u="sng">
                <a:latin typeface="Segoe UI Semilight"/>
                <a:cs typeface="Segoe UI Semilight"/>
              </a:rPr>
              <a:t>Our conclusions</a:t>
            </a:r>
          </a:p>
          <a:p>
            <a:pPr marL="285750" lvl="0" indent="-285750">
              <a:lnSpc>
                <a:spcPct val="100000"/>
              </a:lnSpc>
              <a:spcBef>
                <a:spcPts val="600"/>
              </a:spcBef>
              <a:spcAft>
                <a:spcPts val="600"/>
              </a:spcAft>
              <a:buClr>
                <a:srgbClr val="B23B7A"/>
              </a:buClr>
              <a:buSzPts val="1000"/>
              <a:buFont typeface="Arial" pitchFamily="2"/>
              <a:buChar char="•"/>
            </a:pPr>
            <a:r>
              <a:rPr lang="en-GB" sz="1400">
                <a:latin typeface="Segoe UI Semilight"/>
                <a:cs typeface="Segoe UI Semilight"/>
              </a:rPr>
              <a:t>Concur with past literature (Mosharys, et. al., 2023; Gonzalez, et. al., 2021), we find some evidence of an overall "pink gap”</a:t>
            </a:r>
            <a:endParaRPr lang="en-GB" sz="1400">
              <a:latin typeface="Segoe UI Semilight" pitchFamily="34"/>
              <a:cs typeface="Segoe UI Semilight" pitchFamily="34"/>
            </a:endParaRPr>
          </a:p>
          <a:p>
            <a:pPr marL="285750" lvl="0" indent="-285750">
              <a:lnSpc>
                <a:spcPct val="100000"/>
              </a:lnSpc>
              <a:spcBef>
                <a:spcPts val="600"/>
              </a:spcBef>
              <a:spcAft>
                <a:spcPts val="600"/>
              </a:spcAft>
              <a:buClr>
                <a:srgbClr val="B23B7A"/>
              </a:buClr>
              <a:buSzPts val="1000"/>
              <a:buFont typeface="Wingdings" pitchFamily="2"/>
              <a:buChar char="§"/>
            </a:pPr>
            <a:r>
              <a:rPr lang="en-GB" sz="1400">
                <a:latin typeface="Segoe UI Semilight"/>
                <a:cs typeface="Segoe UI Semilight"/>
              </a:rPr>
              <a:t>The "pink gap" varies by product category</a:t>
            </a:r>
          </a:p>
          <a:p>
            <a:pPr marL="285750" lvl="0" indent="-285750">
              <a:lnSpc>
                <a:spcPct val="100000"/>
              </a:lnSpc>
              <a:spcBef>
                <a:spcPts val="600"/>
              </a:spcBef>
              <a:spcAft>
                <a:spcPts val="600"/>
              </a:spcAft>
              <a:buClr>
                <a:srgbClr val="B23B7A"/>
              </a:buClr>
              <a:buSzPts val="1000"/>
              <a:buFont typeface="Wingdings" pitchFamily="2"/>
              <a:buChar char="§"/>
            </a:pPr>
            <a:r>
              <a:rPr lang="en-GB" sz="1400">
                <a:latin typeface="Segoe UI Semilight"/>
                <a:cs typeface="Segoe UI Semilight"/>
              </a:rPr>
              <a:t>Indicate the larger gap between gendered and ungendered products.</a:t>
            </a:r>
          </a:p>
          <a:p>
            <a:pPr marL="285750" lvl="0" indent="-285750">
              <a:lnSpc>
                <a:spcPct val="100000"/>
              </a:lnSpc>
              <a:spcBef>
                <a:spcPts val="600"/>
              </a:spcBef>
              <a:spcAft>
                <a:spcPts val="600"/>
              </a:spcAft>
              <a:buClr>
                <a:srgbClr val="B23B7A"/>
              </a:buClr>
              <a:buSzPts val="1000"/>
              <a:buFont typeface="Wingdings" pitchFamily="2"/>
              <a:buChar char="§"/>
            </a:pPr>
            <a:r>
              <a:rPr lang="en-GB" sz="1400">
                <a:latin typeface="Segoe UI Semilight"/>
                <a:cs typeface="Segoe UI Semilight"/>
              </a:rPr>
              <a:t>While suggestive limitations prevent definitive answer</a:t>
            </a:r>
          </a:p>
        </p:txBody>
      </p:sp>
      <p:grpSp>
        <p:nvGrpSpPr>
          <p:cNvPr id="4" name="Group 14">
            <a:extLst>
              <a:ext uri="{FF2B5EF4-FFF2-40B4-BE49-F238E27FC236}">
                <a16:creationId xmlns:a16="http://schemas.microsoft.com/office/drawing/2014/main" id="{8D7E6A3B-8477-CC36-137A-C16C04A43202}"/>
              </a:ext>
            </a:extLst>
          </p:cNvPr>
          <p:cNvGrpSpPr/>
          <p:nvPr/>
        </p:nvGrpSpPr>
        <p:grpSpPr>
          <a:xfrm>
            <a:off x="-8348" y="0"/>
            <a:ext cx="169603" cy="5143500"/>
            <a:chOff x="-8348" y="0"/>
            <a:chExt cx="169603" cy="5143500"/>
          </a:xfrm>
        </p:grpSpPr>
        <p:grpSp>
          <p:nvGrpSpPr>
            <p:cNvPr id="5" name="Group 15">
              <a:extLst>
                <a:ext uri="{FF2B5EF4-FFF2-40B4-BE49-F238E27FC236}">
                  <a16:creationId xmlns:a16="http://schemas.microsoft.com/office/drawing/2014/main" id="{78C3A8D9-7030-A067-D634-A3F7BDD8AD99}"/>
                </a:ext>
              </a:extLst>
            </p:cNvPr>
            <p:cNvGrpSpPr/>
            <p:nvPr/>
          </p:nvGrpSpPr>
          <p:grpSpPr>
            <a:xfrm>
              <a:off x="-5687" y="0"/>
              <a:ext cx="166942" cy="5143500"/>
              <a:chOff x="-5687" y="0"/>
              <a:chExt cx="166942" cy="5143500"/>
            </a:xfrm>
          </p:grpSpPr>
          <p:sp>
            <p:nvSpPr>
              <p:cNvPr id="6" name="Google Shape;372;p42">
                <a:extLst>
                  <a:ext uri="{FF2B5EF4-FFF2-40B4-BE49-F238E27FC236}">
                    <a16:creationId xmlns:a16="http://schemas.microsoft.com/office/drawing/2014/main" id="{B2215EB8-38EE-260B-D3A6-913117DB286B}"/>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Google Shape;373;p42">
                <a:extLst>
                  <a:ext uri="{FF2B5EF4-FFF2-40B4-BE49-F238E27FC236}">
                    <a16:creationId xmlns:a16="http://schemas.microsoft.com/office/drawing/2014/main" id="{1B1EB094-E8F9-45AE-639A-0864D35E81EF}"/>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8" name="Google Shape;374;p42">
                <a:extLst>
                  <a:ext uri="{FF2B5EF4-FFF2-40B4-BE49-F238E27FC236}">
                    <a16:creationId xmlns:a16="http://schemas.microsoft.com/office/drawing/2014/main" id="{C3CAAA6D-3DCA-7643-91DC-639CD4A15D23}"/>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9" name="Google Shape;375;p42">
              <a:extLst>
                <a:ext uri="{FF2B5EF4-FFF2-40B4-BE49-F238E27FC236}">
                  <a16:creationId xmlns:a16="http://schemas.microsoft.com/office/drawing/2014/main" id="{5DE332C4-43F2-994B-36B5-7F6371B67BA4}"/>
                </a:ext>
              </a:extLst>
            </p:cNvPr>
            <p:cNvSpPr/>
            <p:nvPr/>
          </p:nvSpPr>
          <p:spPr>
            <a:xfrm rot="5400013">
              <a:off x="-324891" y="316953"/>
              <a:ext cx="799487" cy="16640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grpSp>
        <p:nvGrpSpPr>
          <p:cNvPr id="10" name="Group 28">
            <a:extLst>
              <a:ext uri="{FF2B5EF4-FFF2-40B4-BE49-F238E27FC236}">
                <a16:creationId xmlns:a16="http://schemas.microsoft.com/office/drawing/2014/main" id="{AA4AE0BD-7852-7C25-AB31-715618C609DF}"/>
              </a:ext>
            </a:extLst>
          </p:cNvPr>
          <p:cNvGrpSpPr/>
          <p:nvPr/>
        </p:nvGrpSpPr>
        <p:grpSpPr>
          <a:xfrm>
            <a:off x="8474494" y="0"/>
            <a:ext cx="669505" cy="5143500"/>
            <a:chOff x="8474494" y="0"/>
            <a:chExt cx="669505" cy="5143500"/>
          </a:xfrm>
        </p:grpSpPr>
        <p:grpSp>
          <p:nvGrpSpPr>
            <p:cNvPr id="11" name="Group 29">
              <a:extLst>
                <a:ext uri="{FF2B5EF4-FFF2-40B4-BE49-F238E27FC236}">
                  <a16:creationId xmlns:a16="http://schemas.microsoft.com/office/drawing/2014/main" id="{C6E14650-3BBA-6832-E119-1D8F17DD50C8}"/>
                </a:ext>
              </a:extLst>
            </p:cNvPr>
            <p:cNvGrpSpPr/>
            <p:nvPr/>
          </p:nvGrpSpPr>
          <p:grpSpPr>
            <a:xfrm>
              <a:off x="8474503" y="0"/>
              <a:ext cx="669496" cy="5143500"/>
              <a:chOff x="8474503" y="0"/>
              <a:chExt cx="669496" cy="5143500"/>
            </a:xfrm>
          </p:grpSpPr>
          <p:sp>
            <p:nvSpPr>
              <p:cNvPr id="12" name="Google Shape;372;p42">
                <a:extLst>
                  <a:ext uri="{FF2B5EF4-FFF2-40B4-BE49-F238E27FC236}">
                    <a16:creationId xmlns:a16="http://schemas.microsoft.com/office/drawing/2014/main" id="{CD45887B-126C-E2B0-0827-C0E2844CDE13}"/>
                  </a:ext>
                </a:extLst>
              </p:cNvPr>
              <p:cNvSpPr/>
              <p:nvPr/>
            </p:nvSpPr>
            <p:spPr>
              <a:xfrm>
                <a:off x="8474503" y="0"/>
                <a:ext cx="667347"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3" name="Google Shape;373;p42">
                <a:extLst>
                  <a:ext uri="{FF2B5EF4-FFF2-40B4-BE49-F238E27FC236}">
                    <a16:creationId xmlns:a16="http://schemas.microsoft.com/office/drawing/2014/main" id="{4D7EA855-59A2-7EF2-15E9-E73425A72CC2}"/>
                  </a:ext>
                </a:extLst>
              </p:cNvPr>
              <p:cNvSpPr/>
              <p:nvPr/>
            </p:nvSpPr>
            <p:spPr>
              <a:xfrm>
                <a:off x="8474503" y="0"/>
                <a:ext cx="667347"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4" name="Google Shape;374;p42">
                <a:extLst>
                  <a:ext uri="{FF2B5EF4-FFF2-40B4-BE49-F238E27FC236}">
                    <a16:creationId xmlns:a16="http://schemas.microsoft.com/office/drawing/2014/main" id="{EC7E89C6-505C-312B-AB46-7ACBA2243DDD}"/>
                  </a:ext>
                </a:extLst>
              </p:cNvPr>
              <p:cNvSpPr/>
              <p:nvPr/>
            </p:nvSpPr>
            <p:spPr>
              <a:xfrm>
                <a:off x="8474503" y="0"/>
                <a:ext cx="669496"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5" name="Google Shape;375;p42">
              <a:extLst>
                <a:ext uri="{FF2B5EF4-FFF2-40B4-BE49-F238E27FC236}">
                  <a16:creationId xmlns:a16="http://schemas.microsoft.com/office/drawing/2014/main" id="{306F2282-524D-0B72-E74C-91029E99EBBD}"/>
                </a:ext>
              </a:extLst>
            </p:cNvPr>
            <p:cNvSpPr/>
            <p:nvPr/>
          </p:nvSpPr>
          <p:spPr>
            <a:xfrm rot="5400013">
              <a:off x="8409503" y="65402"/>
              <a:ext cx="799487" cy="669505"/>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6" name="Slide Number Placeholder 1">
            <a:extLst>
              <a:ext uri="{FF2B5EF4-FFF2-40B4-BE49-F238E27FC236}">
                <a16:creationId xmlns:a16="http://schemas.microsoft.com/office/drawing/2014/main" id="{8D6505BF-9D9F-5F3E-1CF0-BB5F7A12A6BE}"/>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143317A-48AC-4245-82CB-F5589932D1F8}" type="slidenum">
              <a:t>10</a:t>
            </a:fld>
            <a:endParaRPr lang="es-ES" sz="1200" b="0" i="0" u="none" strike="noStrike" kern="0" cap="none" spc="0" baseline="0">
              <a:solidFill>
                <a:srgbClr val="8E8E8E"/>
              </a:solidFill>
              <a:uFillTx/>
              <a:latin typeface="Arial"/>
              <a:ea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Google Shape;194;p31">
            <a:extLst>
              <a:ext uri="{FF2B5EF4-FFF2-40B4-BE49-F238E27FC236}">
                <a16:creationId xmlns:a16="http://schemas.microsoft.com/office/drawing/2014/main" id="{CA5AF346-D7E8-B178-BBF2-576E76F9E181}"/>
              </a:ext>
            </a:extLst>
          </p:cNvPr>
          <p:cNvSpPr txBox="1">
            <a:spLocks noGrp="1"/>
          </p:cNvSpPr>
          <p:nvPr>
            <p:ph type="title"/>
          </p:nvPr>
        </p:nvSpPr>
        <p:spPr>
          <a:xfrm>
            <a:off x="420852" y="547478"/>
            <a:ext cx="5534726" cy="487503"/>
          </a:xfrm>
        </p:spPr>
        <p:txBody>
          <a:bodyPr anchor="ctr"/>
          <a:lstStyle/>
          <a:p>
            <a:pPr lvl="0"/>
            <a:r>
              <a:rPr lang="es-ES" sz="2400">
                <a:solidFill>
                  <a:srgbClr val="222222"/>
                </a:solidFill>
                <a:latin typeface="Segoe UI Black" pitchFamily="34"/>
              </a:rPr>
              <a:t>Limitations</a:t>
            </a:r>
          </a:p>
        </p:txBody>
      </p:sp>
      <p:grpSp>
        <p:nvGrpSpPr>
          <p:cNvPr id="3" name="Group 14">
            <a:extLst>
              <a:ext uri="{FF2B5EF4-FFF2-40B4-BE49-F238E27FC236}">
                <a16:creationId xmlns:a16="http://schemas.microsoft.com/office/drawing/2014/main" id="{7AAE7005-BECD-408E-BA85-A8EB971FD800}"/>
              </a:ext>
            </a:extLst>
          </p:cNvPr>
          <p:cNvGrpSpPr/>
          <p:nvPr/>
        </p:nvGrpSpPr>
        <p:grpSpPr>
          <a:xfrm>
            <a:off x="-8367" y="0"/>
            <a:ext cx="169622" cy="5143500"/>
            <a:chOff x="-8367" y="0"/>
            <a:chExt cx="169622" cy="5143500"/>
          </a:xfrm>
        </p:grpSpPr>
        <p:grpSp>
          <p:nvGrpSpPr>
            <p:cNvPr id="4" name="Group 15">
              <a:extLst>
                <a:ext uri="{FF2B5EF4-FFF2-40B4-BE49-F238E27FC236}">
                  <a16:creationId xmlns:a16="http://schemas.microsoft.com/office/drawing/2014/main" id="{194E068A-B80D-BD36-2ABE-D4FFE40F4009}"/>
                </a:ext>
              </a:extLst>
            </p:cNvPr>
            <p:cNvGrpSpPr/>
            <p:nvPr/>
          </p:nvGrpSpPr>
          <p:grpSpPr>
            <a:xfrm>
              <a:off x="-5687" y="0"/>
              <a:ext cx="166942" cy="5143500"/>
              <a:chOff x="-5687" y="0"/>
              <a:chExt cx="166942" cy="5143500"/>
            </a:xfrm>
          </p:grpSpPr>
          <p:sp>
            <p:nvSpPr>
              <p:cNvPr id="5" name="Google Shape;372;p42">
                <a:extLst>
                  <a:ext uri="{FF2B5EF4-FFF2-40B4-BE49-F238E27FC236}">
                    <a16:creationId xmlns:a16="http://schemas.microsoft.com/office/drawing/2014/main" id="{2B85EF2F-93F9-43F6-E9CE-495DE0F693C7}"/>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373;p42">
                <a:extLst>
                  <a:ext uri="{FF2B5EF4-FFF2-40B4-BE49-F238E27FC236}">
                    <a16:creationId xmlns:a16="http://schemas.microsoft.com/office/drawing/2014/main" id="{521D8EE6-F59D-DB78-E41C-EA66A4ACFA62}"/>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Google Shape;374;p42">
                <a:extLst>
                  <a:ext uri="{FF2B5EF4-FFF2-40B4-BE49-F238E27FC236}">
                    <a16:creationId xmlns:a16="http://schemas.microsoft.com/office/drawing/2014/main" id="{7C6DE851-EEEC-4A6A-E64F-AE429A861E2E}"/>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8" name="Google Shape;375;p42">
              <a:extLst>
                <a:ext uri="{FF2B5EF4-FFF2-40B4-BE49-F238E27FC236}">
                  <a16:creationId xmlns:a16="http://schemas.microsoft.com/office/drawing/2014/main" id="{E7E8B2CA-B6FA-9916-F02F-AFFBB228DCE3}"/>
                </a:ext>
              </a:extLst>
            </p:cNvPr>
            <p:cNvSpPr/>
            <p:nvPr/>
          </p:nvSpPr>
          <p:spPr>
            <a:xfrm rot="5400013">
              <a:off x="-323579" y="315623"/>
              <a:ext cx="799487" cy="169063"/>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grpSp>
        <p:nvGrpSpPr>
          <p:cNvPr id="9" name="Group 28">
            <a:extLst>
              <a:ext uri="{FF2B5EF4-FFF2-40B4-BE49-F238E27FC236}">
                <a16:creationId xmlns:a16="http://schemas.microsoft.com/office/drawing/2014/main" id="{F87D3D7B-B0FF-F8F7-4DB6-6505000030DF}"/>
              </a:ext>
            </a:extLst>
          </p:cNvPr>
          <p:cNvGrpSpPr/>
          <p:nvPr/>
        </p:nvGrpSpPr>
        <p:grpSpPr>
          <a:xfrm>
            <a:off x="8474494" y="0"/>
            <a:ext cx="669505" cy="5143500"/>
            <a:chOff x="8474494" y="0"/>
            <a:chExt cx="669505" cy="5143500"/>
          </a:xfrm>
        </p:grpSpPr>
        <p:grpSp>
          <p:nvGrpSpPr>
            <p:cNvPr id="10" name="Group 29">
              <a:extLst>
                <a:ext uri="{FF2B5EF4-FFF2-40B4-BE49-F238E27FC236}">
                  <a16:creationId xmlns:a16="http://schemas.microsoft.com/office/drawing/2014/main" id="{B79F5CA2-C4B0-36A1-F333-373288397C77}"/>
                </a:ext>
              </a:extLst>
            </p:cNvPr>
            <p:cNvGrpSpPr/>
            <p:nvPr/>
          </p:nvGrpSpPr>
          <p:grpSpPr>
            <a:xfrm>
              <a:off x="8474503" y="0"/>
              <a:ext cx="669496" cy="5143500"/>
              <a:chOff x="8474503" y="0"/>
              <a:chExt cx="669496" cy="5143500"/>
            </a:xfrm>
          </p:grpSpPr>
          <p:sp>
            <p:nvSpPr>
              <p:cNvPr id="11" name="Google Shape;372;p42">
                <a:extLst>
                  <a:ext uri="{FF2B5EF4-FFF2-40B4-BE49-F238E27FC236}">
                    <a16:creationId xmlns:a16="http://schemas.microsoft.com/office/drawing/2014/main" id="{5037C601-8D0B-F776-FB78-004866F53965}"/>
                  </a:ext>
                </a:extLst>
              </p:cNvPr>
              <p:cNvSpPr/>
              <p:nvPr/>
            </p:nvSpPr>
            <p:spPr>
              <a:xfrm>
                <a:off x="8474503" y="0"/>
                <a:ext cx="667347"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2" name="Google Shape;373;p42">
                <a:extLst>
                  <a:ext uri="{FF2B5EF4-FFF2-40B4-BE49-F238E27FC236}">
                    <a16:creationId xmlns:a16="http://schemas.microsoft.com/office/drawing/2014/main" id="{A053165E-984E-966C-50FB-2BB50FA6FE1D}"/>
                  </a:ext>
                </a:extLst>
              </p:cNvPr>
              <p:cNvSpPr/>
              <p:nvPr/>
            </p:nvSpPr>
            <p:spPr>
              <a:xfrm>
                <a:off x="8474503" y="0"/>
                <a:ext cx="667347"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3" name="Google Shape;374;p42">
                <a:extLst>
                  <a:ext uri="{FF2B5EF4-FFF2-40B4-BE49-F238E27FC236}">
                    <a16:creationId xmlns:a16="http://schemas.microsoft.com/office/drawing/2014/main" id="{B9FA23DD-42F7-D08B-60AC-B580455EFB36}"/>
                  </a:ext>
                </a:extLst>
              </p:cNvPr>
              <p:cNvSpPr/>
              <p:nvPr/>
            </p:nvSpPr>
            <p:spPr>
              <a:xfrm>
                <a:off x="8474503" y="0"/>
                <a:ext cx="669496"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4" name="Google Shape;375;p42">
              <a:extLst>
                <a:ext uri="{FF2B5EF4-FFF2-40B4-BE49-F238E27FC236}">
                  <a16:creationId xmlns:a16="http://schemas.microsoft.com/office/drawing/2014/main" id="{0C7452A1-A813-A113-51E5-79F9BEF1A6F1}"/>
                </a:ext>
              </a:extLst>
            </p:cNvPr>
            <p:cNvSpPr/>
            <p:nvPr/>
          </p:nvSpPr>
          <p:spPr>
            <a:xfrm rot="5400013">
              <a:off x="8409503" y="65402"/>
              <a:ext cx="799487" cy="669505"/>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5" name="Slide Number Placeholder 1">
            <a:extLst>
              <a:ext uri="{FF2B5EF4-FFF2-40B4-BE49-F238E27FC236}">
                <a16:creationId xmlns:a16="http://schemas.microsoft.com/office/drawing/2014/main" id="{79FE30F2-F74C-7FBC-C477-062E5F851D62}"/>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DA80466-9534-AC47-A619-0D41140C7C4B}" type="slidenum">
              <a:t>11</a:t>
            </a:fld>
            <a:endParaRPr lang="es-ES" sz="1200" b="0" i="0" u="none" strike="noStrike" kern="0" cap="none" spc="0" baseline="0">
              <a:solidFill>
                <a:srgbClr val="8E8E8E"/>
              </a:solidFill>
              <a:uFillTx/>
              <a:latin typeface="Arial"/>
              <a:ea typeface="Arial"/>
              <a:cs typeface="Arial"/>
            </a:endParaRPr>
          </a:p>
        </p:txBody>
      </p:sp>
      <p:sp>
        <p:nvSpPr>
          <p:cNvPr id="16" name="Google Shape;198;p31">
            <a:extLst>
              <a:ext uri="{FF2B5EF4-FFF2-40B4-BE49-F238E27FC236}">
                <a16:creationId xmlns:a16="http://schemas.microsoft.com/office/drawing/2014/main" id="{F35F85B5-67FE-2433-549D-A5D9FD1C5F77}"/>
              </a:ext>
            </a:extLst>
          </p:cNvPr>
          <p:cNvSpPr txBox="1"/>
          <p:nvPr/>
        </p:nvSpPr>
        <p:spPr>
          <a:xfrm>
            <a:off x="2841936" y="1287456"/>
            <a:ext cx="2620478" cy="3591589"/>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GB" sz="1400" b="0" i="0" u="sng" strike="noStrike" kern="0" cap="none" spc="0" baseline="0">
                <a:solidFill>
                  <a:srgbClr val="434343"/>
                </a:solidFill>
                <a:uFillTx/>
                <a:latin typeface="Segoe UI Semilight"/>
                <a:ea typeface="Livvic Light"/>
                <a:cs typeface="Segoe UI Semilight"/>
              </a:rPr>
              <a:t>Methodological </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Gendered products may be different in quality</a:t>
            </a:r>
            <a:endParaRPr lang="en-US" sz="1000" b="0" i="0" u="none" strike="noStrike" kern="0" cap="none" spc="0" baseline="0">
              <a:solidFill>
                <a:srgbClr val="434343"/>
              </a:solidFill>
              <a:uFillTx/>
              <a:latin typeface="Segoe UI Semilight"/>
              <a:ea typeface="Catamaran Light"/>
              <a:cs typeface="Segoe UI Semilight"/>
            </a:endParaRP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cs typeface="Segoe UI Semilight"/>
              </a:rPr>
              <a:t>Training labels were hand-coded, introducing subjectivity</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cs typeface="Segoe UI Semilight"/>
              </a:rPr>
              <a:t>Stacked model adds another layer of complexity </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cs typeface="Segoe UI Semilight"/>
              </a:rPr>
              <a:t>Potential issues with scaling up, e.g. hand cleaning prices, keywords</a:t>
            </a:r>
          </a:p>
          <a:p>
            <a:pPr marL="285750" marR="0" lvl="0" indent="-28575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285750" marR="0" lvl="0" indent="-28575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Catamaran Light"/>
              <a:cs typeface="Segoe UI Semilight" pitchFamily="34"/>
            </a:endParaRP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p:txBody>
      </p:sp>
      <p:sp>
        <p:nvSpPr>
          <p:cNvPr id="17" name="Google Shape;198;p31">
            <a:extLst>
              <a:ext uri="{FF2B5EF4-FFF2-40B4-BE49-F238E27FC236}">
                <a16:creationId xmlns:a16="http://schemas.microsoft.com/office/drawing/2014/main" id="{71D6C0F5-5C6D-852A-CD73-D55BBBF2D3BC}"/>
              </a:ext>
            </a:extLst>
          </p:cNvPr>
          <p:cNvSpPr txBox="1"/>
          <p:nvPr/>
        </p:nvSpPr>
        <p:spPr>
          <a:xfrm>
            <a:off x="5723147" y="1287456"/>
            <a:ext cx="2341147" cy="2213789"/>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GB" sz="1400" b="0" i="0" u="sng" strike="noStrike" kern="0" cap="none" spc="0" baseline="0">
                <a:solidFill>
                  <a:srgbClr val="434343"/>
                </a:solidFill>
                <a:uFillTx/>
                <a:latin typeface="Segoe UI Semilight"/>
                <a:ea typeface="Livvic Light"/>
                <a:cs typeface="Segoe UI Semilight"/>
              </a:rPr>
              <a:t>Extension of the research</a:t>
            </a:r>
          </a:p>
          <a:p>
            <a:pPr marL="285750" marR="0" lvl="0" indent="-28575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Identify most common manufactures and include in the analysis</a:t>
            </a:r>
          </a:p>
          <a:p>
            <a:pPr marL="285750" marR="0" lvl="0" indent="-28575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Add time-fixed effects in the future – sample only available for January</a:t>
            </a:r>
          </a:p>
          <a:p>
            <a:pPr marL="285750" marR="0" lvl="0" indent="-28575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Segoe UI Semilight"/>
              <a:ea typeface="Livvic Light"/>
              <a:cs typeface="Segoe UI Semilight"/>
            </a:endParaRP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Segoe UI Semilight" pitchFamily="34"/>
              <a:ea typeface="Livvic Light"/>
              <a:cs typeface="Segoe UI Semilight" pitchFamily="34"/>
            </a:endParaRPr>
          </a:p>
          <a:p>
            <a:pPr marL="285750" marR="0" lvl="0" indent="-28575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285750" marR="0" lvl="0" indent="-28575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a:ea typeface="Catamaran Light"/>
              <a:cs typeface="Segoe UI Semilight"/>
            </a:endParaRP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p:txBody>
      </p:sp>
      <p:sp>
        <p:nvSpPr>
          <p:cNvPr id="18" name="Google Shape;198;p31">
            <a:extLst>
              <a:ext uri="{FF2B5EF4-FFF2-40B4-BE49-F238E27FC236}">
                <a16:creationId xmlns:a16="http://schemas.microsoft.com/office/drawing/2014/main" id="{B6898F67-79C0-D382-8362-654FF0D2BC2B}"/>
              </a:ext>
            </a:extLst>
          </p:cNvPr>
          <p:cNvSpPr txBox="1"/>
          <p:nvPr/>
        </p:nvSpPr>
        <p:spPr>
          <a:xfrm>
            <a:off x="423348" y="1287456"/>
            <a:ext cx="2287719" cy="2067924"/>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GB" sz="1400" b="0" i="0" u="sng" strike="noStrike" kern="0" cap="none" spc="0" baseline="0">
                <a:solidFill>
                  <a:srgbClr val="434343"/>
                </a:solidFill>
                <a:uFillTx/>
                <a:latin typeface="Segoe UI Semilight"/>
                <a:ea typeface="Livvic Light"/>
                <a:cs typeface="Segoe UI Semilight"/>
              </a:rPr>
              <a:t>Data </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Data is only for January</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Low power: sample size is too small</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Missing image data weakened the image-based classifier</a:t>
            </a:r>
            <a:endParaRPr lang="en-GB" sz="1400" b="0" i="0" u="none" strike="noStrike" kern="0" cap="none" spc="0" baseline="0">
              <a:solidFill>
                <a:srgbClr val="434343"/>
              </a:solidFill>
              <a:uFillTx/>
              <a:latin typeface="Segoe UI Semilight" pitchFamily="34"/>
              <a:ea typeface="Livvic Light"/>
              <a:cs typeface="Segoe UI Semilight" pitchFamily="34"/>
            </a:endParaRP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Segoe UI Semilight" pitchFamily="34"/>
              <a:ea typeface="Livvic Light"/>
              <a:cs typeface="Segoe UI Semilight" pitchFamily="34"/>
            </a:endParaRPr>
          </a:p>
          <a:p>
            <a:pPr marL="285750" marR="0" lvl="0" indent="-28575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Catamaran Light"/>
              <a:cs typeface="Segoe UI Semilight" pitchFamily="34"/>
            </a:endParaRPr>
          </a:p>
          <a:p>
            <a:pPr marL="285750" marR="0" lvl="0" indent="-28575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p:txBody>
      </p:sp>
      <p:cxnSp>
        <p:nvCxnSpPr>
          <p:cNvPr id="19" name="Straight Arrow Connector 12">
            <a:extLst>
              <a:ext uri="{FF2B5EF4-FFF2-40B4-BE49-F238E27FC236}">
                <a16:creationId xmlns:a16="http://schemas.microsoft.com/office/drawing/2014/main" id="{FFE84F63-311D-4F16-6ACD-986BBDA3D8C9}"/>
              </a:ext>
            </a:extLst>
          </p:cNvPr>
          <p:cNvCxnSpPr/>
          <p:nvPr/>
        </p:nvCxnSpPr>
        <p:spPr>
          <a:xfrm flipV="1">
            <a:off x="2719901" y="1511027"/>
            <a:ext cx="0" cy="3004463"/>
          </a:xfrm>
          <a:prstGeom prst="straightConnector1">
            <a:avLst/>
          </a:prstGeom>
          <a:noFill/>
          <a:ln w="9528" cap="flat">
            <a:solidFill>
              <a:srgbClr val="9F6282"/>
            </a:solidFill>
            <a:prstDash val="solid"/>
            <a:miter/>
          </a:ln>
        </p:spPr>
      </p:cxnSp>
      <p:cxnSp>
        <p:nvCxnSpPr>
          <p:cNvPr id="20" name="Straight Arrow Connector 13">
            <a:extLst>
              <a:ext uri="{FF2B5EF4-FFF2-40B4-BE49-F238E27FC236}">
                <a16:creationId xmlns:a16="http://schemas.microsoft.com/office/drawing/2014/main" id="{74A5D8D1-0F66-C347-57C4-E8DD020D97E4}"/>
              </a:ext>
            </a:extLst>
          </p:cNvPr>
          <p:cNvCxnSpPr/>
          <p:nvPr/>
        </p:nvCxnSpPr>
        <p:spPr>
          <a:xfrm flipV="1">
            <a:off x="5572161" y="1511027"/>
            <a:ext cx="0" cy="2968508"/>
          </a:xfrm>
          <a:prstGeom prst="straightConnector1">
            <a:avLst/>
          </a:prstGeom>
          <a:noFill/>
          <a:ln w="9528" cap="flat">
            <a:solidFill>
              <a:srgbClr val="9F6282"/>
            </a:solidFill>
            <a:prstDash val="solid"/>
            <a:miter/>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24BF-4214-DE9A-7709-93891FD8FB37}"/>
              </a:ext>
            </a:extLst>
          </p:cNvPr>
          <p:cNvSpPr txBox="1">
            <a:spLocks noGrp="1"/>
          </p:cNvSpPr>
          <p:nvPr>
            <p:ph type="title"/>
          </p:nvPr>
        </p:nvSpPr>
        <p:spPr>
          <a:xfrm>
            <a:off x="1039572" y="1701222"/>
            <a:ext cx="4592400" cy="1505175"/>
          </a:xfrm>
        </p:spPr>
        <p:txBody>
          <a:bodyPr/>
          <a:lstStyle/>
          <a:p>
            <a:pPr lvl="0"/>
            <a:r>
              <a:rPr lang="en-GB">
                <a:latin typeface="Segoe UI Black" pitchFamily="34"/>
              </a:rPr>
              <a:t>Appendix</a:t>
            </a:r>
          </a:p>
        </p:txBody>
      </p:sp>
      <p:sp>
        <p:nvSpPr>
          <p:cNvPr id="3" name="Slide Number Placeholder 1">
            <a:extLst>
              <a:ext uri="{FF2B5EF4-FFF2-40B4-BE49-F238E27FC236}">
                <a16:creationId xmlns:a16="http://schemas.microsoft.com/office/drawing/2014/main" id="{95B3A7BE-99E8-0CB6-79C5-57AA301CD990}"/>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AC0B42B-ED05-CE40-B17F-3589B88D7499}" type="slidenum">
              <a:t>12</a:t>
            </a:fld>
            <a:endParaRPr lang="es-ES" sz="1200" b="0" i="0" u="none" strike="noStrike" kern="0" cap="none" spc="0" baseline="0">
              <a:solidFill>
                <a:srgbClr val="8E8E8E"/>
              </a:solidFill>
              <a:uFillTx/>
              <a:latin typeface="Arial"/>
              <a:ea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AC10E6E8-7056-9CDA-95F1-2438E7899944}"/>
              </a:ext>
            </a:extLst>
          </p:cNvPr>
          <p:cNvGrpSpPr/>
          <p:nvPr/>
        </p:nvGrpSpPr>
        <p:grpSpPr>
          <a:xfrm>
            <a:off x="4979502" y="875254"/>
            <a:ext cx="3578769" cy="3594680"/>
            <a:chOff x="4979502" y="875254"/>
            <a:chExt cx="3578769" cy="3594680"/>
          </a:xfrm>
        </p:grpSpPr>
        <p:pic>
          <p:nvPicPr>
            <p:cNvPr id="3" name="Google Shape;168;p30" title="1_dominant_colours.png">
              <a:extLst>
                <a:ext uri="{FF2B5EF4-FFF2-40B4-BE49-F238E27FC236}">
                  <a16:creationId xmlns:a16="http://schemas.microsoft.com/office/drawing/2014/main" id="{E70CBAF7-7ACB-BBFC-1887-D17FCE1E1289}"/>
                </a:ext>
              </a:extLst>
            </p:cNvPr>
            <p:cNvPicPr>
              <a:picLocks noChangeAspect="1"/>
            </p:cNvPicPr>
            <p:nvPr/>
          </p:nvPicPr>
          <p:blipFill>
            <a:blip r:embed="rId3">
              <a:alphaModFix/>
            </a:blip>
            <a:srcRect l="21649" t="11093" r="6783" b="15510"/>
            <a:stretch>
              <a:fillRect/>
            </a:stretch>
          </p:blipFill>
          <p:spPr>
            <a:xfrm>
              <a:off x="4979502" y="875254"/>
              <a:ext cx="3578769" cy="3383956"/>
            </a:xfrm>
            <a:prstGeom prst="rect">
              <a:avLst/>
            </a:prstGeom>
            <a:noFill/>
            <a:ln cap="flat">
              <a:noFill/>
            </a:ln>
          </p:spPr>
        </p:pic>
        <p:sp>
          <p:nvSpPr>
            <p:cNvPr id="4" name="TextBox 3">
              <a:extLst>
                <a:ext uri="{FF2B5EF4-FFF2-40B4-BE49-F238E27FC236}">
                  <a16:creationId xmlns:a16="http://schemas.microsoft.com/office/drawing/2014/main" id="{35FC3117-DA57-B349-8033-37929D63AF9D}"/>
                </a:ext>
              </a:extLst>
            </p:cNvPr>
            <p:cNvSpPr txBox="1"/>
            <p:nvPr/>
          </p:nvSpPr>
          <p:spPr>
            <a:xfrm>
              <a:off x="4982309" y="4192935"/>
              <a:ext cx="2820887" cy="276999"/>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a:ea typeface="Arial"/>
                  <a:cs typeface="Segoe UI Semilight"/>
                </a:rPr>
                <a:t>Figure 8: Dominant colours of products</a:t>
              </a:r>
              <a:endParaRPr lang="en-GB" sz="1200" b="0" i="0" u="none" strike="noStrike" kern="0" cap="none" spc="0" baseline="0">
                <a:solidFill>
                  <a:srgbClr val="434343"/>
                </a:solidFill>
                <a:uFillTx/>
                <a:latin typeface="Segoe UI Semilight"/>
                <a:ea typeface="Arial"/>
                <a:cs typeface="Segoe UI Semilight"/>
              </a:endParaRPr>
            </a:p>
          </p:txBody>
        </p:sp>
      </p:grpSp>
      <p:sp>
        <p:nvSpPr>
          <p:cNvPr id="5" name="Google Shape;166;p30">
            <a:extLst>
              <a:ext uri="{FF2B5EF4-FFF2-40B4-BE49-F238E27FC236}">
                <a16:creationId xmlns:a16="http://schemas.microsoft.com/office/drawing/2014/main" id="{D877BFD7-65E9-1401-6096-4EE4916ED84F}"/>
              </a:ext>
            </a:extLst>
          </p:cNvPr>
          <p:cNvSpPr txBox="1">
            <a:spLocks noGrp="1"/>
          </p:cNvSpPr>
          <p:nvPr>
            <p:ph type="title"/>
          </p:nvPr>
        </p:nvSpPr>
        <p:spPr>
          <a:xfrm>
            <a:off x="382008" y="299036"/>
            <a:ext cx="8417893" cy="572697"/>
          </a:xfrm>
        </p:spPr>
        <p:txBody>
          <a:bodyPr/>
          <a:lstStyle/>
          <a:p>
            <a:pPr lvl="0"/>
            <a:r>
              <a:rPr lang="es-ES" sz="2500">
                <a:latin typeface="Segoe UI Black" pitchFamily="34"/>
              </a:rPr>
              <a:t>Gender classifier – Image processing</a:t>
            </a:r>
            <a:endParaRPr lang="en-US" sz="2500">
              <a:latin typeface="Segoe UI Black" pitchFamily="34"/>
            </a:endParaRPr>
          </a:p>
        </p:txBody>
      </p:sp>
      <p:sp>
        <p:nvSpPr>
          <p:cNvPr id="6" name="Google Shape;167;p30">
            <a:extLst>
              <a:ext uri="{FF2B5EF4-FFF2-40B4-BE49-F238E27FC236}">
                <a16:creationId xmlns:a16="http://schemas.microsoft.com/office/drawing/2014/main" id="{CA72195C-2712-E9BD-A8F1-2CFCE9F3DDD9}"/>
              </a:ext>
            </a:extLst>
          </p:cNvPr>
          <p:cNvSpPr txBox="1">
            <a:spLocks noGrp="1"/>
          </p:cNvSpPr>
          <p:nvPr>
            <p:ph type="body" idx="1"/>
          </p:nvPr>
        </p:nvSpPr>
        <p:spPr>
          <a:xfrm>
            <a:off x="338858" y="1670060"/>
            <a:ext cx="4229996" cy="403561"/>
          </a:xfrm>
        </p:spPr>
        <p:txBody>
          <a:bodyPr>
            <a:noAutofit/>
          </a:bodyPr>
          <a:lstStyle/>
          <a:p>
            <a:pPr marL="171450" lvl="0" indent="-171450">
              <a:lnSpc>
                <a:spcPct val="95000"/>
              </a:lnSpc>
              <a:spcAft>
                <a:spcPts val="1200"/>
              </a:spcAft>
              <a:buFont typeface="Calibri"/>
              <a:buChar char="-"/>
            </a:pPr>
            <a:r>
              <a:rPr lang="es-ES">
                <a:solidFill>
                  <a:srgbClr val="000000"/>
                </a:solidFill>
                <a:latin typeface="Segoe UI Semilight"/>
                <a:cs typeface="Segoe UI Semilight"/>
              </a:rPr>
              <a:t>Decomposed it in R, G and B values.</a:t>
            </a:r>
            <a:endParaRPr lang="en-US"/>
          </a:p>
        </p:txBody>
      </p:sp>
      <p:sp>
        <p:nvSpPr>
          <p:cNvPr id="7" name="Google Shape;171;p30">
            <a:extLst>
              <a:ext uri="{FF2B5EF4-FFF2-40B4-BE49-F238E27FC236}">
                <a16:creationId xmlns:a16="http://schemas.microsoft.com/office/drawing/2014/main" id="{2DCEEF94-3D95-BAE8-11E1-09430146E6C3}"/>
              </a:ext>
            </a:extLst>
          </p:cNvPr>
          <p:cNvSpPr txBox="1">
            <a:spLocks noGrp="1"/>
          </p:cNvSpPr>
          <p:nvPr>
            <p:ph type="body" idx="4294967295"/>
          </p:nvPr>
        </p:nvSpPr>
        <p:spPr>
          <a:xfrm>
            <a:off x="339781" y="2084566"/>
            <a:ext cx="4229996" cy="858603"/>
          </a:xfrm>
        </p:spPr>
        <p:txBody>
          <a:bodyPr>
            <a:normAutofit/>
          </a:bodyPr>
          <a:lstStyle/>
          <a:p>
            <a:pPr marL="171450" lvl="0" indent="-171450">
              <a:lnSpc>
                <a:spcPct val="95000"/>
              </a:lnSpc>
              <a:spcAft>
                <a:spcPts val="1200"/>
              </a:spcAft>
              <a:buSzPts val="1800"/>
              <a:buFont typeface="Calibri"/>
              <a:buChar char="-"/>
            </a:pPr>
            <a:r>
              <a:rPr lang="es-ES">
                <a:solidFill>
                  <a:srgbClr val="000000"/>
                </a:solidFill>
                <a:latin typeface="Segoe UI Semilight"/>
                <a:cs typeface="Segoe UI Semilight"/>
              </a:rPr>
              <a:t>We assigned labels in a share of the data and then split into training and test data.</a:t>
            </a:r>
            <a:endParaRPr lang="en-US">
              <a:solidFill>
                <a:srgbClr val="000000"/>
              </a:solidFill>
              <a:latin typeface="Segoe UI Semilight"/>
              <a:cs typeface="Segoe UI Semilight"/>
            </a:endParaRPr>
          </a:p>
        </p:txBody>
      </p:sp>
      <p:sp>
        <p:nvSpPr>
          <p:cNvPr id="8" name="Google Shape;174;p30">
            <a:extLst>
              <a:ext uri="{FF2B5EF4-FFF2-40B4-BE49-F238E27FC236}">
                <a16:creationId xmlns:a16="http://schemas.microsoft.com/office/drawing/2014/main" id="{356C342B-68FA-00B2-CD4F-3485B876BD23}"/>
              </a:ext>
            </a:extLst>
          </p:cNvPr>
          <p:cNvSpPr txBox="1">
            <a:spLocks noGrp="1"/>
          </p:cNvSpPr>
          <p:nvPr>
            <p:ph type="body" idx="4294967295"/>
          </p:nvPr>
        </p:nvSpPr>
        <p:spPr>
          <a:xfrm>
            <a:off x="338858" y="2542644"/>
            <a:ext cx="4257318" cy="843881"/>
          </a:xfrm>
        </p:spPr>
        <p:txBody>
          <a:bodyPr>
            <a:normAutofit/>
          </a:bodyPr>
          <a:lstStyle/>
          <a:p>
            <a:pPr marL="171450" lvl="0" indent="-171450">
              <a:lnSpc>
                <a:spcPct val="95000"/>
              </a:lnSpc>
              <a:spcAft>
                <a:spcPts val="1200"/>
              </a:spcAft>
              <a:buSzPts val="1800"/>
              <a:buFont typeface="Calibri"/>
              <a:buChar char="-"/>
            </a:pPr>
            <a:r>
              <a:rPr lang="es-ES">
                <a:solidFill>
                  <a:srgbClr val="000000"/>
                </a:solidFill>
                <a:latin typeface="Segoe UI Semilight"/>
                <a:cs typeface="Segoe UI Semilight"/>
              </a:rPr>
              <a:t>We fitted a logistic model and assigned female and male labels only when predicted probabilities were higher than 0.5.</a:t>
            </a:r>
            <a:endParaRPr lang="en-US">
              <a:solidFill>
                <a:srgbClr val="000000"/>
              </a:solidFill>
              <a:latin typeface="Segoe UI Semilight"/>
              <a:cs typeface="Segoe UI Semilight"/>
            </a:endParaRPr>
          </a:p>
        </p:txBody>
      </p:sp>
      <p:sp>
        <p:nvSpPr>
          <p:cNvPr id="9" name="Google Shape;172;p30">
            <a:extLst>
              <a:ext uri="{FF2B5EF4-FFF2-40B4-BE49-F238E27FC236}">
                <a16:creationId xmlns:a16="http://schemas.microsoft.com/office/drawing/2014/main" id="{A3C2FFD6-DE20-1D8E-49B6-90E92271F395}"/>
              </a:ext>
            </a:extLst>
          </p:cNvPr>
          <p:cNvSpPr txBox="1"/>
          <p:nvPr/>
        </p:nvSpPr>
        <p:spPr>
          <a:xfrm>
            <a:off x="334021" y="3190570"/>
            <a:ext cx="4180545" cy="441975"/>
          </a:xfrm>
          <a:prstGeom prst="rect">
            <a:avLst/>
          </a:prstGeom>
          <a:noFill/>
          <a:ln cap="flat">
            <a:noFill/>
          </a:ln>
        </p:spPr>
        <p:txBody>
          <a:bodyPr vert="horz" wrap="square" lIns="91421" tIns="91421" rIns="91421" bIns="91421" anchor="t" anchorCtr="0" compatLnSpc="1">
            <a:noAutofit/>
          </a:bodyPr>
          <a:lstStyle/>
          <a:p>
            <a:pPr marL="171450" marR="0" lvl="0" indent="-171450" algn="l" defTabSz="914400" rtl="0" fontAlgn="auto" hangingPunct="1">
              <a:lnSpc>
                <a:spcPct val="95000"/>
              </a:lnSpc>
              <a:spcBef>
                <a:spcPts val="0"/>
              </a:spcBef>
              <a:spcAft>
                <a:spcPts val="1200"/>
              </a:spcAft>
              <a:buClr>
                <a:srgbClr val="595959"/>
              </a:buClr>
              <a:buSzPts val="1800"/>
              <a:buFont typeface="Calibri"/>
              <a:buChar char="-"/>
              <a:tabLst/>
              <a:defRPr sz="1800" b="0" i="0" u="none" strike="noStrike" kern="0" cap="none" spc="0" baseline="0">
                <a:solidFill>
                  <a:srgbClr val="000000"/>
                </a:solidFill>
                <a:uFillTx/>
              </a:defRPr>
            </a:pPr>
            <a:r>
              <a:rPr lang="en-US" sz="1200" b="1" i="0" u="none" strike="noStrike" kern="0" cap="none" spc="0" baseline="0">
                <a:solidFill>
                  <a:srgbClr val="000000"/>
                </a:solidFill>
                <a:uFillTx/>
                <a:latin typeface="Segoe UI Semilight"/>
                <a:ea typeface="Arial"/>
                <a:cs typeface="Segoe UI Semilight"/>
              </a:rPr>
              <a:t>Key insight:</a:t>
            </a:r>
            <a:r>
              <a:rPr lang="en-US" sz="1200" b="0" i="0" u="none" strike="noStrike" kern="0" cap="none" spc="0" baseline="0">
                <a:solidFill>
                  <a:srgbClr val="000000"/>
                </a:solidFill>
                <a:uFillTx/>
                <a:latin typeface="Segoe UI Semilight"/>
                <a:ea typeface="Arial"/>
                <a:cs typeface="Segoe UI Semilight"/>
              </a:rPr>
              <a:t> Male products tend to be darker and female products lighter and pinker.</a:t>
            </a:r>
            <a:endParaRPr lang="en-US" sz="1800" b="0" i="0" u="none" strike="noStrike" kern="0" cap="none" spc="0" baseline="0">
              <a:solidFill>
                <a:srgbClr val="595959"/>
              </a:solidFill>
              <a:uFillTx/>
              <a:latin typeface="Segoe UI Semilight"/>
              <a:ea typeface="Arial"/>
              <a:cs typeface="Segoe UI Semilight"/>
            </a:endParaRPr>
          </a:p>
        </p:txBody>
      </p:sp>
      <p:sp>
        <p:nvSpPr>
          <p:cNvPr id="10" name="Slide Number Placeholder 1">
            <a:extLst>
              <a:ext uri="{FF2B5EF4-FFF2-40B4-BE49-F238E27FC236}">
                <a16:creationId xmlns:a16="http://schemas.microsoft.com/office/drawing/2014/main" id="{87553714-BF17-345E-1FFD-C3806955044F}"/>
              </a:ext>
            </a:extLst>
          </p:cNvPr>
          <p:cNvSpPr txBox="1"/>
          <p:nvPr/>
        </p:nvSpPr>
        <p:spPr>
          <a:xfrm>
            <a:off x="8472455" y="4663220"/>
            <a:ext cx="548704" cy="393603"/>
          </a:xfrm>
          <a:prstGeom prst="rect">
            <a:avLst/>
          </a:prstGeom>
          <a:noFill/>
          <a:ln cap="flat">
            <a:noFill/>
          </a:ln>
        </p:spPr>
        <p:txBody>
          <a:bodyPr vert="horz" wrap="square" lIns="91421" tIns="91421" rIns="91421" bIns="91421" anchor="ctr"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193C34B-A3B3-6242-AC29-28F53D15859A}" type="slidenum">
              <a:t>13</a:t>
            </a:fld>
            <a:endParaRPr lang="es-ES" sz="1200" b="0" i="0" u="none" strike="noStrike" kern="0" cap="none" spc="0" baseline="0">
              <a:solidFill>
                <a:srgbClr val="838383"/>
              </a:solidFill>
              <a:uFillTx/>
              <a:latin typeface="Arial"/>
              <a:ea typeface="Arial"/>
              <a:cs typeface="Arial"/>
            </a:endParaRPr>
          </a:p>
        </p:txBody>
      </p:sp>
      <p:cxnSp>
        <p:nvCxnSpPr>
          <p:cNvPr id="11" name="Straight Connector 5">
            <a:extLst>
              <a:ext uri="{FF2B5EF4-FFF2-40B4-BE49-F238E27FC236}">
                <a16:creationId xmlns:a16="http://schemas.microsoft.com/office/drawing/2014/main" id="{B919F3C3-BB0F-1392-BE62-8B8236798809}"/>
              </a:ext>
            </a:extLst>
          </p:cNvPr>
          <p:cNvCxnSpPr/>
          <p:nvPr/>
        </p:nvCxnSpPr>
        <p:spPr>
          <a:xfrm>
            <a:off x="4590955" y="1152473"/>
            <a:ext cx="0" cy="3482263"/>
          </a:xfrm>
          <a:prstGeom prst="straightConnector1">
            <a:avLst/>
          </a:prstGeom>
          <a:noFill/>
          <a:ln w="9528" cap="flat">
            <a:solidFill>
              <a:srgbClr val="9F6282"/>
            </a:solidFill>
            <a:prstDash val="solid"/>
            <a:miter/>
          </a:ln>
        </p:spPr>
      </p:cxnSp>
      <p:grpSp>
        <p:nvGrpSpPr>
          <p:cNvPr id="12" name="Group 14">
            <a:extLst>
              <a:ext uri="{FF2B5EF4-FFF2-40B4-BE49-F238E27FC236}">
                <a16:creationId xmlns:a16="http://schemas.microsoft.com/office/drawing/2014/main" id="{8BB4895D-31C0-46C4-B5DD-F5A9D7AAC3DC}"/>
              </a:ext>
            </a:extLst>
          </p:cNvPr>
          <p:cNvGrpSpPr/>
          <p:nvPr/>
        </p:nvGrpSpPr>
        <p:grpSpPr>
          <a:xfrm>
            <a:off x="-8348" y="0"/>
            <a:ext cx="169603" cy="5143500"/>
            <a:chOff x="-8348" y="0"/>
            <a:chExt cx="169603" cy="5143500"/>
          </a:xfrm>
        </p:grpSpPr>
        <p:grpSp>
          <p:nvGrpSpPr>
            <p:cNvPr id="13" name="Group 15">
              <a:extLst>
                <a:ext uri="{FF2B5EF4-FFF2-40B4-BE49-F238E27FC236}">
                  <a16:creationId xmlns:a16="http://schemas.microsoft.com/office/drawing/2014/main" id="{47C3970A-E1F8-B809-181A-0DA3F84A1A8F}"/>
                </a:ext>
              </a:extLst>
            </p:cNvPr>
            <p:cNvGrpSpPr/>
            <p:nvPr/>
          </p:nvGrpSpPr>
          <p:grpSpPr>
            <a:xfrm>
              <a:off x="-5687" y="0"/>
              <a:ext cx="166942" cy="5143500"/>
              <a:chOff x="-5687" y="0"/>
              <a:chExt cx="166942" cy="5143500"/>
            </a:xfrm>
          </p:grpSpPr>
          <p:sp>
            <p:nvSpPr>
              <p:cNvPr id="14" name="Google Shape;372;p42">
                <a:extLst>
                  <a:ext uri="{FF2B5EF4-FFF2-40B4-BE49-F238E27FC236}">
                    <a16:creationId xmlns:a16="http://schemas.microsoft.com/office/drawing/2014/main" id="{88631FFF-7E60-05F4-245C-648F56308986}"/>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5" name="Google Shape;373;p42">
                <a:extLst>
                  <a:ext uri="{FF2B5EF4-FFF2-40B4-BE49-F238E27FC236}">
                    <a16:creationId xmlns:a16="http://schemas.microsoft.com/office/drawing/2014/main" id="{91336212-B8E6-F01D-6CB7-99C657B5EC12}"/>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6" name="Google Shape;374;p42">
                <a:extLst>
                  <a:ext uri="{FF2B5EF4-FFF2-40B4-BE49-F238E27FC236}">
                    <a16:creationId xmlns:a16="http://schemas.microsoft.com/office/drawing/2014/main" id="{1F0230BE-0638-90D2-F33F-5BC37FE714FC}"/>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7" name="Google Shape;375;p42">
              <a:extLst>
                <a:ext uri="{FF2B5EF4-FFF2-40B4-BE49-F238E27FC236}">
                  <a16:creationId xmlns:a16="http://schemas.microsoft.com/office/drawing/2014/main" id="{19F20F42-BD0B-76C9-B23E-A937968F7101}"/>
                </a:ext>
              </a:extLst>
            </p:cNvPr>
            <p:cNvSpPr/>
            <p:nvPr/>
          </p:nvSpPr>
          <p:spPr>
            <a:xfrm rot="5400013">
              <a:off x="-324891" y="316953"/>
              <a:ext cx="799487" cy="16640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8" name="TextBox 8">
            <a:extLst>
              <a:ext uri="{FF2B5EF4-FFF2-40B4-BE49-F238E27FC236}">
                <a16:creationId xmlns:a16="http://schemas.microsoft.com/office/drawing/2014/main" id="{7DB7E737-306C-E844-7C01-C97162FB2A92}"/>
              </a:ext>
            </a:extLst>
          </p:cNvPr>
          <p:cNvSpPr txBox="1"/>
          <p:nvPr/>
        </p:nvSpPr>
        <p:spPr>
          <a:xfrm>
            <a:off x="375251" y="3777294"/>
            <a:ext cx="4026377" cy="938723"/>
          </a:xfrm>
          <a:prstGeom prst="rect">
            <a:avLst/>
          </a:prstGeom>
          <a:noFill/>
          <a:ln cap="flat">
            <a:noFill/>
          </a:ln>
        </p:spPr>
        <p:txBody>
          <a:bodyPr vert="horz" wrap="square" lIns="91440" tIns="45720" rIns="91440" bIns="45720" anchor="t" anchorCtr="0" compatLnSpc="1">
            <a:spAutoFit/>
          </a:bodyPr>
          <a:lstStyle/>
          <a:p>
            <a:pPr marL="171450" marR="0" lvl="0" indent="-171450" algn="l" defTabSz="914400" rtl="0" fontAlgn="auto" hangingPunct="1">
              <a:lnSpc>
                <a:spcPts val="1125"/>
              </a:lnSpc>
              <a:spcBef>
                <a:spcPts val="0"/>
              </a:spcBef>
              <a:spcAft>
                <a:spcPts val="0"/>
              </a:spcAft>
              <a:buClr>
                <a:srgbClr val="000000"/>
              </a:buClr>
              <a:buSzPct val="100000"/>
              <a:buFont typeface="Calibri"/>
              <a:buChar char="-"/>
              <a:tabLst/>
              <a:defRPr sz="1800" b="0" i="0" u="none" strike="noStrike" kern="0" cap="none" spc="0" baseline="0">
                <a:solidFill>
                  <a:srgbClr val="000000"/>
                </a:solidFill>
                <a:uFillTx/>
              </a:defRPr>
            </a:pPr>
            <a:r>
              <a:rPr lang="en-US" sz="1200" b="0" i="0" u="none" strike="noStrike" kern="0" cap="none" spc="0" baseline="0">
                <a:solidFill>
                  <a:srgbClr val="434343"/>
                </a:solidFill>
                <a:uFillTx/>
                <a:latin typeface="Segoe UI Semilight"/>
                <a:ea typeface="Arial"/>
                <a:cs typeface="Arial"/>
              </a:rPr>
              <a:t>However, low overall accuracy. Possible reasons:</a:t>
            </a:r>
            <a:endParaRPr lang="en-US" sz="1400" b="0" i="0" u="none" strike="noStrike" kern="0" cap="none" spc="0" baseline="0">
              <a:solidFill>
                <a:srgbClr val="000000"/>
              </a:solidFill>
              <a:uFillTx/>
              <a:latin typeface="Arial"/>
              <a:ea typeface="Arial"/>
              <a:cs typeface="Arial"/>
            </a:endParaRPr>
          </a:p>
          <a:p>
            <a:pPr marL="628650" marR="0" lvl="1" indent="-171450" algn="l" defTabSz="914400" rtl="0" fontAlgn="auto" hangingPunct="1">
              <a:lnSpc>
                <a:spcPts val="1125"/>
              </a:lnSpc>
              <a:spcBef>
                <a:spcPts val="0"/>
              </a:spcBef>
              <a:spcAft>
                <a:spcPts val="0"/>
              </a:spcAft>
              <a:buClr>
                <a:srgbClr val="000000"/>
              </a:buClr>
              <a:buSzPct val="100000"/>
              <a:buFont typeface="Courier New"/>
              <a:buChar char="o"/>
              <a:tabLst/>
              <a:defRPr sz="1800" b="0" i="0" u="none" strike="noStrike" kern="0" cap="none" spc="0" baseline="0">
                <a:solidFill>
                  <a:srgbClr val="000000"/>
                </a:solidFill>
                <a:uFillTx/>
              </a:defRPr>
            </a:pPr>
            <a:r>
              <a:rPr lang="en-US" sz="1200" b="0" i="0" u="none" strike="noStrike" kern="0" cap="none" spc="0" baseline="0">
                <a:solidFill>
                  <a:srgbClr val="434343"/>
                </a:solidFill>
                <a:uFillTx/>
                <a:latin typeface="Segoe UI Semilight"/>
                <a:ea typeface="Arial"/>
                <a:cs typeface="Arial"/>
              </a:rPr>
              <a:t>Some colours may fit products targeted to both genders (e.g., light blue, red, gray, etc).</a:t>
            </a:r>
            <a:endParaRPr lang="en-US" sz="1400" b="0" i="0" u="none" strike="noStrike" kern="0" cap="none" spc="0" baseline="0">
              <a:solidFill>
                <a:srgbClr val="000000"/>
              </a:solidFill>
              <a:uFillTx/>
              <a:latin typeface="Arial"/>
              <a:ea typeface="Arial"/>
              <a:cs typeface="Arial"/>
            </a:endParaRPr>
          </a:p>
          <a:p>
            <a:pPr marL="628650" marR="0" lvl="1" indent="-171450" algn="l" defTabSz="914400" rtl="0" fontAlgn="auto" hangingPunct="1">
              <a:lnSpc>
                <a:spcPts val="1125"/>
              </a:lnSpc>
              <a:spcBef>
                <a:spcPts val="0"/>
              </a:spcBef>
              <a:spcAft>
                <a:spcPts val="0"/>
              </a:spcAft>
              <a:buClr>
                <a:srgbClr val="000000"/>
              </a:buClr>
              <a:buSzPct val="100000"/>
              <a:buFont typeface="Courier New"/>
              <a:buChar char="o"/>
              <a:tabLst/>
              <a:defRPr sz="1800" b="0" i="0" u="none" strike="noStrike" kern="0" cap="none" spc="0" baseline="0">
                <a:solidFill>
                  <a:srgbClr val="000000"/>
                </a:solidFill>
                <a:uFillTx/>
              </a:defRPr>
            </a:pPr>
            <a:r>
              <a:rPr lang="en-US" sz="1200" b="0" i="0" u="none" strike="noStrike" kern="0" cap="none" spc="0" baseline="0">
                <a:solidFill>
                  <a:srgbClr val="434343"/>
                </a:solidFill>
                <a:uFillTx/>
                <a:latin typeface="Segoe UI Semilight"/>
                <a:ea typeface="Arial"/>
                <a:cs typeface="Arial"/>
              </a:rPr>
              <a:t>Colours' proximity to each other may not reflect the complexity of human perception about genders.</a:t>
            </a:r>
          </a:p>
        </p:txBody>
      </p:sp>
      <p:sp>
        <p:nvSpPr>
          <p:cNvPr id="19" name="Google Shape;167;p30">
            <a:extLst>
              <a:ext uri="{FF2B5EF4-FFF2-40B4-BE49-F238E27FC236}">
                <a16:creationId xmlns:a16="http://schemas.microsoft.com/office/drawing/2014/main" id="{A824CABA-E194-9F6D-A790-D448887E9F86}"/>
              </a:ext>
            </a:extLst>
          </p:cNvPr>
          <p:cNvSpPr txBox="1"/>
          <p:nvPr/>
        </p:nvSpPr>
        <p:spPr>
          <a:xfrm>
            <a:off x="383426" y="1272524"/>
            <a:ext cx="4229996" cy="403561"/>
          </a:xfrm>
          <a:prstGeom prst="rect">
            <a:avLst/>
          </a:prstGeom>
          <a:noFill/>
          <a:ln cap="flat">
            <a:noFill/>
          </a:ln>
        </p:spPr>
        <p:txBody>
          <a:bodyPr vert="horz" wrap="square" lIns="91421" tIns="91421" rIns="91421" bIns="91421" anchor="t" anchorCtr="0" compatLnSpc="1">
            <a:noAutofit/>
          </a:bodyPr>
          <a:lstStyle/>
          <a:p>
            <a:pPr marL="171450" marR="0" lvl="0" indent="-171450" algn="l" defTabSz="914400" rtl="0" fontAlgn="auto" hangingPunct="1">
              <a:lnSpc>
                <a:spcPct val="95000"/>
              </a:lnSpc>
              <a:spcBef>
                <a:spcPts val="0"/>
              </a:spcBef>
              <a:spcAft>
                <a:spcPts val="1200"/>
              </a:spcAft>
              <a:buClr>
                <a:srgbClr val="434343"/>
              </a:buClr>
              <a:buSzPts val="1800"/>
              <a:buFont typeface="Calibri"/>
              <a:buChar char="-"/>
              <a:tabLst/>
              <a:defRPr sz="1800" b="0" i="0" u="none" strike="noStrike" kern="0" cap="none" spc="0" baseline="0">
                <a:solidFill>
                  <a:srgbClr val="000000"/>
                </a:solidFill>
                <a:uFillTx/>
              </a:defRPr>
            </a:pPr>
            <a:r>
              <a:rPr lang="es-ES" sz="1200" b="0" i="0" u="none" strike="noStrike" kern="0" cap="none" spc="0" baseline="0">
                <a:solidFill>
                  <a:srgbClr val="000000"/>
                </a:solidFill>
                <a:uFillTx/>
                <a:latin typeface="Segoe UI Semilight"/>
                <a:ea typeface="Catamaran Light"/>
                <a:cs typeface="Segoe UI Semilight"/>
              </a:rPr>
              <a:t>From each downloaded image, we get the dominant color.</a:t>
            </a:r>
            <a:endParaRPr lang="en-US" sz="1200" b="0" i="0" u="none" strike="noStrike" kern="0" cap="none" spc="0" baseline="0">
              <a:solidFill>
                <a:srgbClr val="000000"/>
              </a:solidFill>
              <a:uFillTx/>
              <a:latin typeface="Segoe UI Semilight"/>
              <a:ea typeface="Catamaran Light"/>
              <a:cs typeface="Segoe UI Semilight"/>
            </a:endParaRPr>
          </a:p>
        </p:txBody>
      </p:sp>
      <p:grpSp>
        <p:nvGrpSpPr>
          <p:cNvPr id="20" name="Group 21">
            <a:extLst>
              <a:ext uri="{FF2B5EF4-FFF2-40B4-BE49-F238E27FC236}">
                <a16:creationId xmlns:a16="http://schemas.microsoft.com/office/drawing/2014/main" id="{B342C6D5-79B3-99AE-6EAB-8A905A52D23F}"/>
              </a:ext>
            </a:extLst>
          </p:cNvPr>
          <p:cNvGrpSpPr/>
          <p:nvPr/>
        </p:nvGrpSpPr>
        <p:grpSpPr>
          <a:xfrm>
            <a:off x="4735732" y="883337"/>
            <a:ext cx="4030263" cy="3792529"/>
            <a:chOff x="4735732" y="883337"/>
            <a:chExt cx="4030263" cy="3792529"/>
          </a:xfrm>
        </p:grpSpPr>
        <p:sp>
          <p:nvSpPr>
            <p:cNvPr id="21" name="TextBox 23">
              <a:extLst>
                <a:ext uri="{FF2B5EF4-FFF2-40B4-BE49-F238E27FC236}">
                  <a16:creationId xmlns:a16="http://schemas.microsoft.com/office/drawing/2014/main" id="{F1EF4BBF-5EE2-3238-3E9F-F57F3D15100E}"/>
                </a:ext>
              </a:extLst>
            </p:cNvPr>
            <p:cNvSpPr txBox="1"/>
            <p:nvPr/>
          </p:nvSpPr>
          <p:spPr>
            <a:xfrm>
              <a:off x="4818549" y="4383258"/>
              <a:ext cx="3947446" cy="292608"/>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pitchFamily="34"/>
                  <a:ea typeface="Arial"/>
                  <a:cs typeface="Segoe UI Semilight" pitchFamily="34"/>
                </a:rPr>
                <a:t>Figure 9: </a:t>
              </a:r>
              <a:r>
                <a:rPr lang="en-GB" sz="1200" b="0" i="0" u="none" strike="noStrike" kern="0" cap="none" spc="0" baseline="0">
                  <a:solidFill>
                    <a:srgbClr val="434343"/>
                  </a:solidFill>
                  <a:uFillTx/>
                  <a:latin typeface="Segoe UI Semilight" pitchFamily="34"/>
                  <a:ea typeface="Arial"/>
                  <a:cs typeface="Segoe UI Semilight" pitchFamily="34"/>
                </a:rPr>
                <a:t>Gender class prediction</a:t>
              </a:r>
            </a:p>
          </p:txBody>
        </p:sp>
        <p:pic>
          <p:nvPicPr>
            <p:cNvPr id="22" name="Google Shape;169;p30" title="3_predicted_labels.png">
              <a:extLst>
                <a:ext uri="{FF2B5EF4-FFF2-40B4-BE49-F238E27FC236}">
                  <a16:creationId xmlns:a16="http://schemas.microsoft.com/office/drawing/2014/main" id="{812B9ABC-5F48-41C4-FDC7-94FEADC1A8F6}"/>
                </a:ext>
              </a:extLst>
            </p:cNvPr>
            <p:cNvPicPr>
              <a:picLocks noChangeAspect="1"/>
            </p:cNvPicPr>
            <p:nvPr/>
          </p:nvPicPr>
          <p:blipFill>
            <a:blip r:embed="rId4">
              <a:alphaModFix/>
            </a:blip>
            <a:srcRect l="22618" t="12493" r="6295" b="15483"/>
            <a:stretch>
              <a:fillRect/>
            </a:stretch>
          </p:blipFill>
          <p:spPr>
            <a:xfrm>
              <a:off x="4735732" y="883337"/>
              <a:ext cx="3900062" cy="3574609"/>
            </a:xfrm>
            <a:prstGeom prst="rect">
              <a:avLst/>
            </a:prstGeom>
            <a:noFill/>
            <a:ln cap="flat">
              <a:noFill/>
            </a:ln>
          </p:spPr>
        </p:pic>
      </p:grpSp>
      <p:grpSp>
        <p:nvGrpSpPr>
          <p:cNvPr id="23" name="Group 20">
            <a:extLst>
              <a:ext uri="{FF2B5EF4-FFF2-40B4-BE49-F238E27FC236}">
                <a16:creationId xmlns:a16="http://schemas.microsoft.com/office/drawing/2014/main" id="{F4A46A67-FD7C-8474-AAC9-2207476919BD}"/>
              </a:ext>
            </a:extLst>
          </p:cNvPr>
          <p:cNvGrpSpPr/>
          <p:nvPr/>
        </p:nvGrpSpPr>
        <p:grpSpPr>
          <a:xfrm>
            <a:off x="4728472" y="935714"/>
            <a:ext cx="4018339" cy="3780303"/>
            <a:chOff x="4728472" y="935714"/>
            <a:chExt cx="4018339" cy="3780303"/>
          </a:xfrm>
        </p:grpSpPr>
        <p:pic>
          <p:nvPicPr>
            <p:cNvPr id="24" name="Google Shape;170;p30" title="2_actual_labels.png">
              <a:extLst>
                <a:ext uri="{FF2B5EF4-FFF2-40B4-BE49-F238E27FC236}">
                  <a16:creationId xmlns:a16="http://schemas.microsoft.com/office/drawing/2014/main" id="{1C715F5F-2820-73E9-A66B-A372B570B1C7}"/>
                </a:ext>
              </a:extLst>
            </p:cNvPr>
            <p:cNvPicPr>
              <a:picLocks noChangeAspect="1"/>
            </p:cNvPicPr>
            <p:nvPr/>
          </p:nvPicPr>
          <p:blipFill>
            <a:blip r:embed="rId5">
              <a:alphaModFix/>
            </a:blip>
            <a:srcRect l="22618" t="12493" r="6295" b="15483"/>
            <a:stretch>
              <a:fillRect/>
            </a:stretch>
          </p:blipFill>
          <p:spPr>
            <a:xfrm>
              <a:off x="4736573" y="935714"/>
              <a:ext cx="3947940" cy="3461040"/>
            </a:xfrm>
            <a:prstGeom prst="rect">
              <a:avLst/>
            </a:prstGeom>
            <a:noFill/>
            <a:ln cap="flat">
              <a:noFill/>
            </a:ln>
          </p:spPr>
        </p:pic>
        <p:sp>
          <p:nvSpPr>
            <p:cNvPr id="25" name="TextBox 13">
              <a:extLst>
                <a:ext uri="{FF2B5EF4-FFF2-40B4-BE49-F238E27FC236}">
                  <a16:creationId xmlns:a16="http://schemas.microsoft.com/office/drawing/2014/main" id="{DED012FD-C2C8-6F7C-76D8-2D58CA2964B0}"/>
                </a:ext>
              </a:extLst>
            </p:cNvPr>
            <p:cNvSpPr txBox="1"/>
            <p:nvPr/>
          </p:nvSpPr>
          <p:spPr>
            <a:xfrm>
              <a:off x="4728472" y="4429390"/>
              <a:ext cx="4018339" cy="286627"/>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a:ea typeface="Arial"/>
                  <a:cs typeface="Segoe UI Semilight"/>
                </a:rPr>
                <a:t>Figure 10: </a:t>
              </a:r>
              <a:r>
                <a:rPr lang="en-GB" sz="1200" b="0" i="0" u="none" strike="noStrike" kern="0" cap="none" spc="0" baseline="0">
                  <a:solidFill>
                    <a:srgbClr val="434343"/>
                  </a:solidFill>
                  <a:uFillTx/>
                  <a:latin typeface="Segoe UI Semilight"/>
                  <a:ea typeface="Arial"/>
                  <a:cs typeface="Segoe UI Semilight"/>
                </a:rPr>
                <a:t>Actual gender labels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p:bldP spid="18" grpId="0"/>
      <p:bldP spid="1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sp>
        <p:nvSpPr>
          <p:cNvPr id="2" name="Google Shape;166;p30">
            <a:extLst>
              <a:ext uri="{FF2B5EF4-FFF2-40B4-BE49-F238E27FC236}">
                <a16:creationId xmlns:a16="http://schemas.microsoft.com/office/drawing/2014/main" id="{83E5E97E-E0E6-87DA-060B-716F8B9DD1D6}"/>
              </a:ext>
            </a:extLst>
          </p:cNvPr>
          <p:cNvSpPr txBox="1">
            <a:spLocks noGrp="1"/>
          </p:cNvSpPr>
          <p:nvPr>
            <p:ph type="title"/>
          </p:nvPr>
        </p:nvSpPr>
        <p:spPr>
          <a:xfrm>
            <a:off x="465466" y="264005"/>
            <a:ext cx="8417893" cy="572697"/>
          </a:xfrm>
        </p:spPr>
        <p:txBody>
          <a:bodyPr/>
          <a:lstStyle/>
          <a:p>
            <a:pPr lvl="0"/>
            <a:r>
              <a:rPr lang="es-ES" sz="2500">
                <a:latin typeface="Segoe UI Black" pitchFamily="34"/>
              </a:rPr>
              <a:t>Gender classifier – Bag of words</a:t>
            </a:r>
            <a:endParaRPr lang="en-US" sz="2500">
              <a:latin typeface="Segoe UI Black" pitchFamily="34"/>
            </a:endParaRPr>
          </a:p>
        </p:txBody>
      </p:sp>
      <p:sp>
        <p:nvSpPr>
          <p:cNvPr id="3" name="Google Shape;171;p30">
            <a:extLst>
              <a:ext uri="{FF2B5EF4-FFF2-40B4-BE49-F238E27FC236}">
                <a16:creationId xmlns:a16="http://schemas.microsoft.com/office/drawing/2014/main" id="{014EEE35-D827-9987-4147-D7CDA2DE36FE}"/>
              </a:ext>
            </a:extLst>
          </p:cNvPr>
          <p:cNvSpPr txBox="1">
            <a:spLocks noGrp="1"/>
          </p:cNvSpPr>
          <p:nvPr>
            <p:ph type="body" idx="1"/>
          </p:nvPr>
        </p:nvSpPr>
        <p:spPr>
          <a:xfrm>
            <a:off x="643198" y="1297908"/>
            <a:ext cx="3766642" cy="2946151"/>
          </a:xfrm>
        </p:spPr>
        <p:txBody>
          <a:bodyPr>
            <a:noAutofit/>
          </a:bodyPr>
          <a:lstStyle/>
          <a:p>
            <a:pPr marL="171450" lvl="0" indent="-171450">
              <a:lnSpc>
                <a:spcPct val="110000"/>
              </a:lnSpc>
              <a:spcAft>
                <a:spcPts val="600"/>
              </a:spcAft>
              <a:buClr>
                <a:srgbClr val="A16685"/>
              </a:buClr>
              <a:buSzPct val="100000"/>
              <a:buFont typeface="Wingdings" pitchFamily="2"/>
              <a:buChar char="§"/>
            </a:pPr>
            <a:r>
              <a:rPr lang="en-GB">
                <a:solidFill>
                  <a:srgbClr val="000000"/>
                </a:solidFill>
                <a:latin typeface="Segoe UI Semilight"/>
                <a:cs typeface="Segoe UI Semilight"/>
              </a:rPr>
              <a:t>Motivation behind this model: </a:t>
            </a:r>
          </a:p>
          <a:p>
            <a:pPr marL="628650" lvl="1" indent="-171450" algn="just">
              <a:lnSpc>
                <a:spcPct val="110000"/>
              </a:lnSpc>
              <a:spcBef>
                <a:spcPts val="0"/>
              </a:spcBef>
              <a:buClr>
                <a:srgbClr val="A16685"/>
              </a:buClr>
              <a:buFont typeface="Wingdings" pitchFamily="2"/>
              <a:buChar char="§"/>
            </a:pPr>
            <a:r>
              <a:rPr lang="en-GB" sz="1200" kern="0">
                <a:latin typeface="Segoe UI Semilight"/>
                <a:cs typeface="Segoe UI Semilight"/>
              </a:rPr>
              <a:t>language is a medium that strongly conveys gender messaging</a:t>
            </a:r>
          </a:p>
          <a:p>
            <a:pPr marL="628650" lvl="1" indent="-171450" algn="just">
              <a:lnSpc>
                <a:spcPct val="110000"/>
              </a:lnSpc>
              <a:spcBef>
                <a:spcPts val="0"/>
              </a:spcBef>
              <a:buClr>
                <a:srgbClr val="A16685"/>
              </a:buClr>
              <a:buFont typeface="Wingdings" pitchFamily="2"/>
              <a:buChar char="§"/>
            </a:pPr>
            <a:endParaRPr lang="en-GB" sz="1200" kern="0">
              <a:latin typeface="Segoe UI Semilight"/>
              <a:cs typeface="Segoe UI Semilight"/>
            </a:endParaRPr>
          </a:p>
          <a:p>
            <a:pPr marL="171450" lvl="0" indent="-171450">
              <a:lnSpc>
                <a:spcPct val="110000"/>
              </a:lnSpc>
              <a:spcBef>
                <a:spcPts val="600"/>
              </a:spcBef>
              <a:spcAft>
                <a:spcPts val="1200"/>
              </a:spcAft>
              <a:buClr>
                <a:srgbClr val="A16685"/>
              </a:buClr>
              <a:buSzPct val="100000"/>
              <a:buFont typeface="Wingdings" pitchFamily="2"/>
              <a:buChar char="§"/>
            </a:pPr>
            <a:r>
              <a:rPr lang="en-GB">
                <a:solidFill>
                  <a:srgbClr val="000000"/>
                </a:solidFill>
                <a:latin typeface="Segoe UI Semilight"/>
                <a:cs typeface="Segoe UI Semilight"/>
              </a:rPr>
              <a:t>Optimal parameters:</a:t>
            </a:r>
          </a:p>
          <a:p>
            <a:pPr marL="628650" lvl="1" indent="-171450">
              <a:lnSpc>
                <a:spcPct val="110000"/>
              </a:lnSpc>
              <a:spcBef>
                <a:spcPts val="0"/>
              </a:spcBef>
              <a:spcAft>
                <a:spcPts val="1200"/>
              </a:spcAft>
              <a:buClr>
                <a:srgbClr val="A16685"/>
              </a:buClr>
              <a:buFont typeface="Wingdings" pitchFamily="2"/>
              <a:buChar char="§"/>
            </a:pPr>
            <a:r>
              <a:rPr lang="en-GB" sz="1200" kern="0">
                <a:latin typeface="Segoe UI Semilight" pitchFamily="34"/>
                <a:cs typeface="Segoe UI Semilight" pitchFamily="34"/>
              </a:rPr>
              <a:t>penalty: 	[l1, </a:t>
            </a:r>
            <a:r>
              <a:rPr lang="en-GB" sz="1200" b="1" kern="0">
                <a:latin typeface="Segoe UI Variable Display Semib" pitchFamily="2"/>
                <a:cs typeface="Segoe UI Semilight" pitchFamily="34"/>
              </a:rPr>
              <a:t>l2</a:t>
            </a:r>
            <a:r>
              <a:rPr lang="en-GB" sz="1200" kern="0">
                <a:latin typeface="Segoe UI Semilight" pitchFamily="34"/>
                <a:cs typeface="Segoe UI Semilight" pitchFamily="34"/>
              </a:rPr>
              <a:t>, elasticnet]</a:t>
            </a:r>
          </a:p>
          <a:p>
            <a:pPr marL="628650" lvl="1" indent="-171450">
              <a:lnSpc>
                <a:spcPct val="110000"/>
              </a:lnSpc>
              <a:spcBef>
                <a:spcPts val="0"/>
              </a:spcBef>
              <a:buClr>
                <a:srgbClr val="A16685"/>
              </a:buClr>
              <a:buFont typeface="Wingdings" pitchFamily="2"/>
              <a:buChar char="§"/>
            </a:pPr>
            <a:r>
              <a:rPr lang="en-GB" sz="1200" kern="0">
                <a:latin typeface="Segoe UI Semilight"/>
                <a:cs typeface="Segoe UI Semilight"/>
              </a:rPr>
              <a:t>tfidf_min_df: 	0.01,</a:t>
            </a:r>
          </a:p>
          <a:p>
            <a:pPr marL="628650" lvl="1" indent="-171450">
              <a:lnSpc>
                <a:spcPct val="110000"/>
              </a:lnSpc>
              <a:spcBef>
                <a:spcPts val="0"/>
              </a:spcBef>
              <a:buClr>
                <a:srgbClr val="A16685"/>
              </a:buClr>
              <a:buFont typeface="Wingdings" pitchFamily="2"/>
              <a:buChar char="§"/>
            </a:pPr>
            <a:r>
              <a:rPr lang="en-GB" sz="1200" kern="0">
                <a:latin typeface="Segoe UI Semilight" pitchFamily="34"/>
                <a:cs typeface="Segoe UI Semilight" pitchFamily="34"/>
              </a:rPr>
              <a:t>tfidf__max_df: 	0.8</a:t>
            </a:r>
          </a:p>
          <a:p>
            <a:pPr marL="457200" lvl="1" indent="0">
              <a:lnSpc>
                <a:spcPct val="110000"/>
              </a:lnSpc>
              <a:spcBef>
                <a:spcPts val="0"/>
              </a:spcBef>
              <a:buNone/>
            </a:pPr>
            <a:endParaRPr lang="en-GB" sz="1200" kern="0">
              <a:latin typeface="Segoe UI Semilight" pitchFamily="34"/>
              <a:cs typeface="Segoe UI Semilight" pitchFamily="34"/>
            </a:endParaRPr>
          </a:p>
          <a:p>
            <a:pPr marL="171450" lvl="0" indent="-171450">
              <a:lnSpc>
                <a:spcPct val="110000"/>
              </a:lnSpc>
              <a:spcAft>
                <a:spcPts val="1200"/>
              </a:spcAft>
              <a:buClr>
                <a:srgbClr val="A16685"/>
              </a:buClr>
              <a:buSzPct val="100000"/>
              <a:buFont typeface="Wingdings" pitchFamily="2"/>
              <a:buChar char="§"/>
            </a:pPr>
            <a:r>
              <a:rPr lang="en-GB">
                <a:solidFill>
                  <a:srgbClr val="000000"/>
                </a:solidFill>
                <a:latin typeface="Segoe UI Semilight" pitchFamily="34"/>
                <a:cs typeface="Segoe UI Semilight" pitchFamily="34"/>
              </a:rPr>
              <a:t>Attempted random forest but over-fitting problems and long training time</a:t>
            </a:r>
          </a:p>
        </p:txBody>
      </p:sp>
      <p:sp>
        <p:nvSpPr>
          <p:cNvPr id="4" name="Slide Number Placeholder 1">
            <a:extLst>
              <a:ext uri="{FF2B5EF4-FFF2-40B4-BE49-F238E27FC236}">
                <a16:creationId xmlns:a16="http://schemas.microsoft.com/office/drawing/2014/main" id="{D83A14FE-27DC-2DF3-13A2-F7533C16F101}"/>
              </a:ext>
            </a:extLst>
          </p:cNvPr>
          <p:cNvSpPr txBox="1"/>
          <p:nvPr/>
        </p:nvSpPr>
        <p:spPr>
          <a:xfrm>
            <a:off x="8472455" y="4663220"/>
            <a:ext cx="548704" cy="393603"/>
          </a:xfrm>
          <a:prstGeom prst="rect">
            <a:avLst/>
          </a:prstGeom>
          <a:noFill/>
          <a:ln cap="flat">
            <a:noFill/>
          </a:ln>
        </p:spPr>
        <p:txBody>
          <a:bodyPr vert="horz" wrap="square" lIns="91421" tIns="91421" rIns="91421" bIns="91421" anchor="ctr"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C4594F3-5FA1-ED42-95D3-DF8636EDD8F4}" type="slidenum">
              <a:t>14</a:t>
            </a:fld>
            <a:endParaRPr lang="es-ES" sz="1200" b="0" i="0" u="none" strike="noStrike" kern="0" cap="none" spc="0" baseline="0">
              <a:solidFill>
                <a:srgbClr val="838383"/>
              </a:solidFill>
              <a:uFillTx/>
              <a:latin typeface="Arial"/>
              <a:ea typeface="Arial"/>
              <a:cs typeface="Arial"/>
            </a:endParaRPr>
          </a:p>
        </p:txBody>
      </p:sp>
      <p:cxnSp>
        <p:nvCxnSpPr>
          <p:cNvPr id="5" name="Straight Connector 5">
            <a:extLst>
              <a:ext uri="{FF2B5EF4-FFF2-40B4-BE49-F238E27FC236}">
                <a16:creationId xmlns:a16="http://schemas.microsoft.com/office/drawing/2014/main" id="{4815E554-339D-7CFE-F208-504A2EB6D680}"/>
              </a:ext>
            </a:extLst>
          </p:cNvPr>
          <p:cNvCxnSpPr/>
          <p:nvPr/>
        </p:nvCxnSpPr>
        <p:spPr>
          <a:xfrm>
            <a:off x="4572000" y="1078443"/>
            <a:ext cx="0" cy="3482264"/>
          </a:xfrm>
          <a:prstGeom prst="straightConnector1">
            <a:avLst/>
          </a:prstGeom>
          <a:noFill/>
          <a:ln w="9528" cap="flat">
            <a:solidFill>
              <a:srgbClr val="9F6282"/>
            </a:solidFill>
            <a:prstDash val="solid"/>
            <a:miter/>
          </a:ln>
        </p:spPr>
      </p:cxnSp>
      <p:grpSp>
        <p:nvGrpSpPr>
          <p:cNvPr id="6" name="Group 17">
            <a:extLst>
              <a:ext uri="{FF2B5EF4-FFF2-40B4-BE49-F238E27FC236}">
                <a16:creationId xmlns:a16="http://schemas.microsoft.com/office/drawing/2014/main" id="{92A48CE1-12B7-CBFF-FD88-04B198773A02}"/>
              </a:ext>
            </a:extLst>
          </p:cNvPr>
          <p:cNvGrpSpPr/>
          <p:nvPr/>
        </p:nvGrpSpPr>
        <p:grpSpPr>
          <a:xfrm>
            <a:off x="-8367" y="0"/>
            <a:ext cx="169622" cy="5143500"/>
            <a:chOff x="-8367" y="0"/>
            <a:chExt cx="169622" cy="5143500"/>
          </a:xfrm>
        </p:grpSpPr>
        <p:grpSp>
          <p:nvGrpSpPr>
            <p:cNvPr id="7" name="Group 18">
              <a:extLst>
                <a:ext uri="{FF2B5EF4-FFF2-40B4-BE49-F238E27FC236}">
                  <a16:creationId xmlns:a16="http://schemas.microsoft.com/office/drawing/2014/main" id="{A06D440F-CF88-4BCE-EFC4-63C46A4E745E}"/>
                </a:ext>
              </a:extLst>
            </p:cNvPr>
            <p:cNvGrpSpPr/>
            <p:nvPr/>
          </p:nvGrpSpPr>
          <p:grpSpPr>
            <a:xfrm>
              <a:off x="-5687" y="0"/>
              <a:ext cx="166942" cy="5143500"/>
              <a:chOff x="-5687" y="0"/>
              <a:chExt cx="166942" cy="5143500"/>
            </a:xfrm>
          </p:grpSpPr>
          <p:sp>
            <p:nvSpPr>
              <p:cNvPr id="8" name="Google Shape;372;p42">
                <a:extLst>
                  <a:ext uri="{FF2B5EF4-FFF2-40B4-BE49-F238E27FC236}">
                    <a16:creationId xmlns:a16="http://schemas.microsoft.com/office/drawing/2014/main" id="{9BAE3DAB-D978-1315-B865-614CA0A88A9A}"/>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 name="Google Shape;373;p42">
                <a:extLst>
                  <a:ext uri="{FF2B5EF4-FFF2-40B4-BE49-F238E27FC236}">
                    <a16:creationId xmlns:a16="http://schemas.microsoft.com/office/drawing/2014/main" id="{0923F74D-78D5-B1F8-9871-C51B77066E32}"/>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0" name="Google Shape;374;p42">
                <a:extLst>
                  <a:ext uri="{FF2B5EF4-FFF2-40B4-BE49-F238E27FC236}">
                    <a16:creationId xmlns:a16="http://schemas.microsoft.com/office/drawing/2014/main" id="{E204565F-EEDA-1A11-DD98-E1639EC940D4}"/>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1" name="Google Shape;375;p42">
              <a:extLst>
                <a:ext uri="{FF2B5EF4-FFF2-40B4-BE49-F238E27FC236}">
                  <a16:creationId xmlns:a16="http://schemas.microsoft.com/office/drawing/2014/main" id="{AA2DEBB5-7E01-51D6-89B8-4A845E1FDE9E}"/>
                </a:ext>
              </a:extLst>
            </p:cNvPr>
            <p:cNvSpPr/>
            <p:nvPr/>
          </p:nvSpPr>
          <p:spPr>
            <a:xfrm rot="5400013">
              <a:off x="-324640" y="316683"/>
              <a:ext cx="799487" cy="16694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pic>
        <p:nvPicPr>
          <p:cNvPr id="12" name="Picture 26">
            <a:extLst>
              <a:ext uri="{FF2B5EF4-FFF2-40B4-BE49-F238E27FC236}">
                <a16:creationId xmlns:a16="http://schemas.microsoft.com/office/drawing/2014/main" id="{5A6EAAF5-0B47-9A99-B9E8-7399A8CE5FC4}"/>
              </a:ext>
            </a:extLst>
          </p:cNvPr>
          <p:cNvPicPr>
            <a:picLocks noChangeAspect="1"/>
          </p:cNvPicPr>
          <p:nvPr/>
        </p:nvPicPr>
        <p:blipFill>
          <a:blip r:embed="rId3"/>
          <a:stretch>
            <a:fillRect/>
          </a:stretch>
        </p:blipFill>
        <p:spPr>
          <a:xfrm>
            <a:off x="4891783" y="1078443"/>
            <a:ext cx="3774094" cy="3060780"/>
          </a:xfrm>
          <a:prstGeom prst="rect">
            <a:avLst/>
          </a:prstGeom>
          <a:noFill/>
          <a:ln cap="flat">
            <a:noFill/>
          </a:ln>
        </p:spPr>
      </p:pic>
      <p:sp>
        <p:nvSpPr>
          <p:cNvPr id="13" name="TextBox 27">
            <a:extLst>
              <a:ext uri="{FF2B5EF4-FFF2-40B4-BE49-F238E27FC236}">
                <a16:creationId xmlns:a16="http://schemas.microsoft.com/office/drawing/2014/main" id="{BE231E43-FE98-FA20-E3EC-FB654AA973C2}"/>
              </a:ext>
            </a:extLst>
          </p:cNvPr>
          <p:cNvSpPr txBox="1"/>
          <p:nvPr/>
        </p:nvSpPr>
        <p:spPr>
          <a:xfrm>
            <a:off x="5045960" y="4244059"/>
            <a:ext cx="3700841" cy="276999"/>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pitchFamily="34"/>
                <a:ea typeface="Arial"/>
                <a:cs typeface="Segoe UI Semilight" pitchFamily="34"/>
              </a:rPr>
              <a:t>Figure 11: </a:t>
            </a:r>
            <a:r>
              <a:rPr lang="en-GB" sz="1200" b="0" i="0" u="none" strike="noStrike" kern="0" cap="none" spc="0" baseline="0">
                <a:solidFill>
                  <a:srgbClr val="434343"/>
                </a:solidFill>
                <a:uFillTx/>
                <a:latin typeface="Segoe UI Semilight" pitchFamily="34"/>
                <a:ea typeface="Arial"/>
                <a:cs typeface="Segoe UI Semilight" pitchFamily="34"/>
              </a:rPr>
              <a:t>Confusion matrix, optimal bag of words</a:t>
            </a:r>
          </a:p>
        </p:txBody>
      </p:sp>
      <p:sp>
        <p:nvSpPr>
          <p:cNvPr id="14" name="TextBox 29">
            <a:extLst>
              <a:ext uri="{FF2B5EF4-FFF2-40B4-BE49-F238E27FC236}">
                <a16:creationId xmlns:a16="http://schemas.microsoft.com/office/drawing/2014/main" id="{AE8513BB-7DA8-ABA0-5474-C121F8D5EDF5}"/>
              </a:ext>
            </a:extLst>
          </p:cNvPr>
          <p:cNvSpPr txBox="1"/>
          <p:nvPr/>
        </p:nvSpPr>
        <p:spPr>
          <a:xfrm>
            <a:off x="662281" y="4244059"/>
            <a:ext cx="265635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7A4B64"/>
                </a:solidFill>
                <a:uFillTx/>
                <a:latin typeface="Segoe UI Semilight" pitchFamily="34"/>
                <a:ea typeface="Arial"/>
                <a:cs typeface="Segoe UI Semilight" pitchFamily="34"/>
              </a:rPr>
              <a:t>Training Accuracy: </a:t>
            </a:r>
            <a:r>
              <a:rPr lang="en-GB" sz="1400" b="0" i="0" u="none" strike="noStrike" kern="0" cap="none" spc="0" baseline="0">
                <a:solidFill>
                  <a:srgbClr val="000000"/>
                </a:solidFill>
                <a:uFillTx/>
                <a:latin typeface="Segoe UI Semilight" pitchFamily="34"/>
                <a:ea typeface="Arial"/>
                <a:cs typeface="Segoe UI Semilight" pitchFamily="34"/>
              </a:rPr>
              <a:t>	0.8920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7A4B64"/>
                </a:solidFill>
                <a:uFillTx/>
                <a:latin typeface="Segoe UI Semilight" pitchFamily="34"/>
                <a:ea typeface="Arial"/>
                <a:cs typeface="Segoe UI Semilight" pitchFamily="34"/>
              </a:rPr>
              <a:t>Testing Accuracy: </a:t>
            </a:r>
            <a:r>
              <a:rPr lang="en-GB" sz="1400" b="0" i="0" u="none" strike="noStrike" kern="0" cap="none" spc="0" baseline="0">
                <a:solidFill>
                  <a:srgbClr val="000000"/>
                </a:solidFill>
                <a:uFillTx/>
                <a:latin typeface="Segoe UI Semilight" pitchFamily="34"/>
                <a:ea typeface="Arial"/>
                <a:cs typeface="Segoe UI Semilight" pitchFamily="34"/>
              </a:rPr>
              <a:t>	0.8254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Google Shape;166;p30">
            <a:extLst>
              <a:ext uri="{FF2B5EF4-FFF2-40B4-BE49-F238E27FC236}">
                <a16:creationId xmlns:a16="http://schemas.microsoft.com/office/drawing/2014/main" id="{995764A1-1802-CD42-C582-7CB5C7FE7822}"/>
              </a:ext>
            </a:extLst>
          </p:cNvPr>
          <p:cNvSpPr txBox="1">
            <a:spLocks noGrp="1"/>
          </p:cNvSpPr>
          <p:nvPr>
            <p:ph type="title"/>
          </p:nvPr>
        </p:nvSpPr>
        <p:spPr>
          <a:xfrm>
            <a:off x="437613" y="324346"/>
            <a:ext cx="8417893" cy="572697"/>
          </a:xfrm>
        </p:spPr>
        <p:txBody>
          <a:bodyPr/>
          <a:lstStyle/>
          <a:p>
            <a:pPr lvl="0"/>
            <a:r>
              <a:rPr lang="es-ES" sz="2500">
                <a:latin typeface="Segoe UI Black" pitchFamily="34"/>
              </a:rPr>
              <a:t>Gender classifier – Word embeddings</a:t>
            </a:r>
            <a:endParaRPr lang="en-US" sz="2500">
              <a:latin typeface="Segoe UI Black" pitchFamily="34"/>
            </a:endParaRPr>
          </a:p>
        </p:txBody>
      </p:sp>
      <p:sp>
        <p:nvSpPr>
          <p:cNvPr id="3" name="Google Shape;171;p30">
            <a:extLst>
              <a:ext uri="{FF2B5EF4-FFF2-40B4-BE49-F238E27FC236}">
                <a16:creationId xmlns:a16="http://schemas.microsoft.com/office/drawing/2014/main" id="{507EA1A2-5780-0A9E-BCD7-0466B247B498}"/>
              </a:ext>
            </a:extLst>
          </p:cNvPr>
          <p:cNvSpPr txBox="1">
            <a:spLocks noGrp="1"/>
          </p:cNvSpPr>
          <p:nvPr>
            <p:ph type="body" idx="1"/>
          </p:nvPr>
        </p:nvSpPr>
        <p:spPr>
          <a:xfrm>
            <a:off x="638872" y="1085767"/>
            <a:ext cx="3753648" cy="2764459"/>
          </a:xfrm>
        </p:spPr>
        <p:txBody>
          <a:bodyPr>
            <a:noAutofit/>
          </a:bodyPr>
          <a:lstStyle/>
          <a:p>
            <a:pPr marL="171450" lvl="0" indent="-171450">
              <a:lnSpc>
                <a:spcPct val="110000"/>
              </a:lnSpc>
              <a:spcAft>
                <a:spcPts val="1200"/>
              </a:spcAft>
              <a:buClr>
                <a:srgbClr val="A16685"/>
              </a:buClr>
              <a:buSzPct val="100000"/>
              <a:buFont typeface="Wingdings" pitchFamily="2"/>
              <a:buChar char="§"/>
            </a:pPr>
            <a:r>
              <a:rPr lang="en-GB">
                <a:solidFill>
                  <a:srgbClr val="000000"/>
                </a:solidFill>
                <a:latin typeface="Segoe UI Semilight"/>
                <a:cs typeface="Segoe UI Semilight"/>
              </a:rPr>
              <a:t>Motivation behind this model: encoders might capture gender biased associations between word meaning</a:t>
            </a:r>
          </a:p>
          <a:p>
            <a:pPr marL="171450" lvl="0" indent="-171450">
              <a:lnSpc>
                <a:spcPct val="110000"/>
              </a:lnSpc>
              <a:spcAft>
                <a:spcPts val="1200"/>
              </a:spcAft>
              <a:buClr>
                <a:srgbClr val="A16685"/>
              </a:buClr>
              <a:buSzPct val="100000"/>
              <a:buFont typeface="Wingdings" pitchFamily="2"/>
              <a:buChar char="§"/>
            </a:pPr>
            <a:r>
              <a:rPr lang="en-GB">
                <a:solidFill>
                  <a:srgbClr val="000000"/>
                </a:solidFill>
                <a:latin typeface="Segoe UI Semilight"/>
                <a:cs typeface="Segoe UI Semilight"/>
              </a:rPr>
              <a:t>Sentence transformer "</a:t>
            </a:r>
            <a:r>
              <a:rPr lang="en-GB">
                <a:solidFill>
                  <a:srgbClr val="000000"/>
                </a:solidFill>
              </a:rPr>
              <a:t>all-MiniLM-L6-v2" that produces high-quality dense vector-embeddings from input (processed text data)</a:t>
            </a:r>
          </a:p>
          <a:p>
            <a:pPr marL="171450" lvl="0" indent="-171450">
              <a:lnSpc>
                <a:spcPct val="110000"/>
              </a:lnSpc>
              <a:spcAft>
                <a:spcPts val="1200"/>
              </a:spcAft>
              <a:buClr>
                <a:srgbClr val="A16685"/>
              </a:buClr>
              <a:buSzPct val="100000"/>
              <a:buFont typeface="Wingdings" pitchFamily="2"/>
              <a:buChar char="§"/>
            </a:pPr>
            <a:r>
              <a:rPr lang="en-GB">
                <a:solidFill>
                  <a:srgbClr val="000000"/>
                </a:solidFill>
              </a:rPr>
              <a:t>Other transformers (all-mpnet-base-v2) brought minimal improvements while substantially increasing encoding time </a:t>
            </a:r>
          </a:p>
          <a:p>
            <a:pPr marL="171450" lvl="0" indent="-171450">
              <a:lnSpc>
                <a:spcPct val="110000"/>
              </a:lnSpc>
              <a:spcAft>
                <a:spcPts val="1200"/>
              </a:spcAft>
              <a:buClr>
                <a:srgbClr val="A16685"/>
              </a:buClr>
              <a:buSzPct val="100000"/>
              <a:buFont typeface="Wingdings" pitchFamily="2"/>
              <a:buChar char="§"/>
            </a:pPr>
            <a:r>
              <a:rPr lang="en-GB">
                <a:solidFill>
                  <a:srgbClr val="000000"/>
                </a:solidFill>
                <a:latin typeface="Segoe UI Semilight"/>
                <a:cs typeface="Segoe UI Semilight"/>
              </a:rPr>
              <a:t>Struggled to differentiate between female and neutral</a:t>
            </a:r>
            <a:r>
              <a:rPr lang="es-ES">
                <a:solidFill>
                  <a:srgbClr val="000000"/>
                </a:solidFill>
                <a:latin typeface="Segoe UI Semilight"/>
                <a:cs typeface="Segoe UI Semilight"/>
              </a:rPr>
              <a:t> </a:t>
            </a:r>
            <a:endParaRPr lang="es-ES">
              <a:solidFill>
                <a:srgbClr val="000000"/>
              </a:solidFill>
              <a:latin typeface="Segoe UI Semilight" pitchFamily="34"/>
              <a:cs typeface="Segoe UI Semilight" pitchFamily="34"/>
            </a:endParaRPr>
          </a:p>
        </p:txBody>
      </p:sp>
      <p:sp>
        <p:nvSpPr>
          <p:cNvPr id="4" name="Slide Number Placeholder 1">
            <a:extLst>
              <a:ext uri="{FF2B5EF4-FFF2-40B4-BE49-F238E27FC236}">
                <a16:creationId xmlns:a16="http://schemas.microsoft.com/office/drawing/2014/main" id="{64EF638D-F36D-9AFC-6CA7-5AB8A9780133}"/>
              </a:ext>
            </a:extLst>
          </p:cNvPr>
          <p:cNvSpPr txBox="1"/>
          <p:nvPr/>
        </p:nvSpPr>
        <p:spPr>
          <a:xfrm>
            <a:off x="8472455" y="4663220"/>
            <a:ext cx="548704" cy="393603"/>
          </a:xfrm>
          <a:prstGeom prst="rect">
            <a:avLst/>
          </a:prstGeom>
          <a:noFill/>
          <a:ln cap="flat">
            <a:noFill/>
          </a:ln>
        </p:spPr>
        <p:txBody>
          <a:bodyPr vert="horz" wrap="square" lIns="91421" tIns="91421" rIns="91421" bIns="91421" anchor="ctr"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253B5E0-D406-B345-85D6-A4BC0E049406}" type="slidenum">
              <a:t>15</a:t>
            </a:fld>
            <a:endParaRPr lang="es-ES" sz="1200" b="0" i="0" u="none" strike="noStrike" kern="0" cap="none" spc="0" baseline="0">
              <a:solidFill>
                <a:srgbClr val="838383"/>
              </a:solidFill>
              <a:uFillTx/>
              <a:latin typeface="Arial"/>
              <a:ea typeface="Arial"/>
              <a:cs typeface="Arial"/>
            </a:endParaRPr>
          </a:p>
        </p:txBody>
      </p:sp>
      <p:cxnSp>
        <p:nvCxnSpPr>
          <p:cNvPr id="5" name="Straight Connector 5">
            <a:extLst>
              <a:ext uri="{FF2B5EF4-FFF2-40B4-BE49-F238E27FC236}">
                <a16:creationId xmlns:a16="http://schemas.microsoft.com/office/drawing/2014/main" id="{6849A213-09E3-1BD3-22FF-6EB16A46A227}"/>
              </a:ext>
            </a:extLst>
          </p:cNvPr>
          <p:cNvCxnSpPr/>
          <p:nvPr/>
        </p:nvCxnSpPr>
        <p:spPr>
          <a:xfrm>
            <a:off x="4646560" y="1163610"/>
            <a:ext cx="0" cy="3482264"/>
          </a:xfrm>
          <a:prstGeom prst="straightConnector1">
            <a:avLst/>
          </a:prstGeom>
          <a:noFill/>
          <a:ln w="9528" cap="flat">
            <a:solidFill>
              <a:srgbClr val="9F6282"/>
            </a:solidFill>
            <a:prstDash val="solid"/>
            <a:miter/>
          </a:ln>
        </p:spPr>
      </p:cxnSp>
      <p:grpSp>
        <p:nvGrpSpPr>
          <p:cNvPr id="6" name="Group 17">
            <a:extLst>
              <a:ext uri="{FF2B5EF4-FFF2-40B4-BE49-F238E27FC236}">
                <a16:creationId xmlns:a16="http://schemas.microsoft.com/office/drawing/2014/main" id="{7E52430C-E036-AEEF-7F97-A3B602C449BA}"/>
              </a:ext>
            </a:extLst>
          </p:cNvPr>
          <p:cNvGrpSpPr/>
          <p:nvPr/>
        </p:nvGrpSpPr>
        <p:grpSpPr>
          <a:xfrm>
            <a:off x="-8367" y="0"/>
            <a:ext cx="169622" cy="5143500"/>
            <a:chOff x="-8367" y="0"/>
            <a:chExt cx="169622" cy="5143500"/>
          </a:xfrm>
        </p:grpSpPr>
        <p:grpSp>
          <p:nvGrpSpPr>
            <p:cNvPr id="7" name="Group 18">
              <a:extLst>
                <a:ext uri="{FF2B5EF4-FFF2-40B4-BE49-F238E27FC236}">
                  <a16:creationId xmlns:a16="http://schemas.microsoft.com/office/drawing/2014/main" id="{7BAAD178-2F0D-06D9-6471-E2D8FDF2B846}"/>
                </a:ext>
              </a:extLst>
            </p:cNvPr>
            <p:cNvGrpSpPr/>
            <p:nvPr/>
          </p:nvGrpSpPr>
          <p:grpSpPr>
            <a:xfrm>
              <a:off x="-5687" y="0"/>
              <a:ext cx="166942" cy="5143500"/>
              <a:chOff x="-5687" y="0"/>
              <a:chExt cx="166942" cy="5143500"/>
            </a:xfrm>
          </p:grpSpPr>
          <p:sp>
            <p:nvSpPr>
              <p:cNvPr id="8" name="Google Shape;372;p42">
                <a:extLst>
                  <a:ext uri="{FF2B5EF4-FFF2-40B4-BE49-F238E27FC236}">
                    <a16:creationId xmlns:a16="http://schemas.microsoft.com/office/drawing/2014/main" id="{EF9B3345-84D4-0D6E-03C4-44F16E6589F0}"/>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 name="Google Shape;373;p42">
                <a:extLst>
                  <a:ext uri="{FF2B5EF4-FFF2-40B4-BE49-F238E27FC236}">
                    <a16:creationId xmlns:a16="http://schemas.microsoft.com/office/drawing/2014/main" id="{482EAD77-0C2A-F4CF-6D77-830A67C6DEA4}"/>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0" name="Google Shape;374;p42">
                <a:extLst>
                  <a:ext uri="{FF2B5EF4-FFF2-40B4-BE49-F238E27FC236}">
                    <a16:creationId xmlns:a16="http://schemas.microsoft.com/office/drawing/2014/main" id="{66C39753-2FFA-3507-57D7-81AF030658DE}"/>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1" name="Google Shape;375;p42">
              <a:extLst>
                <a:ext uri="{FF2B5EF4-FFF2-40B4-BE49-F238E27FC236}">
                  <a16:creationId xmlns:a16="http://schemas.microsoft.com/office/drawing/2014/main" id="{54DE2C61-EEF7-4986-E1A7-3A4C71D959A5}"/>
                </a:ext>
              </a:extLst>
            </p:cNvPr>
            <p:cNvSpPr/>
            <p:nvPr/>
          </p:nvSpPr>
          <p:spPr>
            <a:xfrm rot="5400013">
              <a:off x="-324640" y="316683"/>
              <a:ext cx="799487" cy="16694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pic>
        <p:nvPicPr>
          <p:cNvPr id="12" name="Picture 2">
            <a:extLst>
              <a:ext uri="{FF2B5EF4-FFF2-40B4-BE49-F238E27FC236}">
                <a16:creationId xmlns:a16="http://schemas.microsoft.com/office/drawing/2014/main" id="{EEF4A5F4-C259-95DA-83E2-C4C6C612516C}"/>
              </a:ext>
            </a:extLst>
          </p:cNvPr>
          <p:cNvPicPr>
            <a:picLocks noChangeAspect="1"/>
          </p:cNvPicPr>
          <p:nvPr/>
        </p:nvPicPr>
        <p:blipFill>
          <a:blip r:embed="rId3"/>
          <a:srcRect t="5565" r="-115" b="-139"/>
          <a:stretch>
            <a:fillRect/>
          </a:stretch>
        </p:blipFill>
        <p:spPr>
          <a:xfrm>
            <a:off x="5005242" y="1239898"/>
            <a:ext cx="3782296" cy="2948418"/>
          </a:xfrm>
          <a:prstGeom prst="rect">
            <a:avLst/>
          </a:prstGeom>
          <a:noFill/>
          <a:ln cap="flat">
            <a:noFill/>
          </a:ln>
        </p:spPr>
      </p:pic>
      <p:sp>
        <p:nvSpPr>
          <p:cNvPr id="13" name="TextBox 4">
            <a:extLst>
              <a:ext uri="{FF2B5EF4-FFF2-40B4-BE49-F238E27FC236}">
                <a16:creationId xmlns:a16="http://schemas.microsoft.com/office/drawing/2014/main" id="{F4932DE1-AA5F-2A3C-A20D-77A059B0AE3C}"/>
              </a:ext>
            </a:extLst>
          </p:cNvPr>
          <p:cNvSpPr txBox="1"/>
          <p:nvPr/>
        </p:nvSpPr>
        <p:spPr>
          <a:xfrm>
            <a:off x="1325303" y="3926707"/>
            <a:ext cx="265635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7A4B64"/>
                </a:solidFill>
                <a:uFillTx/>
                <a:latin typeface="Segoe UI Semilight"/>
                <a:ea typeface="Arial"/>
                <a:cs typeface="Segoe UI Semilight"/>
              </a:rPr>
              <a:t>Training Accuracy: </a:t>
            </a:r>
            <a:r>
              <a:rPr lang="en-GB" sz="1400" b="0" i="0" u="none" strike="noStrike" kern="0" cap="none" spc="0" baseline="0">
                <a:solidFill>
                  <a:srgbClr val="000000"/>
                </a:solidFill>
                <a:uFillTx/>
                <a:latin typeface="Segoe UI Semilight"/>
                <a:ea typeface="Arial"/>
                <a:cs typeface="Segoe UI Semilight"/>
              </a:rPr>
              <a:t>	0.81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7A4B64"/>
                </a:solidFill>
                <a:uFillTx/>
                <a:latin typeface="Segoe UI Semilight"/>
                <a:ea typeface="Arial"/>
                <a:cs typeface="Segoe UI Semilight"/>
              </a:rPr>
              <a:t>Testing Accuracy: </a:t>
            </a:r>
            <a:r>
              <a:rPr lang="en-GB" sz="1400" b="0" i="0" u="none" strike="noStrike" kern="0" cap="none" spc="0" baseline="0">
                <a:solidFill>
                  <a:srgbClr val="000000"/>
                </a:solidFill>
                <a:uFillTx/>
                <a:latin typeface="Segoe UI Semilight"/>
                <a:ea typeface="Arial"/>
                <a:cs typeface="Segoe UI Semilight"/>
              </a:rPr>
              <a:t>	0.77</a:t>
            </a:r>
            <a:endParaRPr lang="en-GB" sz="1400" b="0" i="0" u="none" strike="noStrike" kern="0" cap="none" spc="0" baseline="0">
              <a:solidFill>
                <a:srgbClr val="000000"/>
              </a:solidFill>
              <a:uFillTx/>
              <a:latin typeface="Segoe UI Semilight" pitchFamily="34"/>
              <a:ea typeface="Arial"/>
              <a:cs typeface="Segoe UI Semilight" pitchFamily="34"/>
            </a:endParaRPr>
          </a:p>
        </p:txBody>
      </p:sp>
      <p:sp>
        <p:nvSpPr>
          <p:cNvPr id="14" name="TextBox 9">
            <a:extLst>
              <a:ext uri="{FF2B5EF4-FFF2-40B4-BE49-F238E27FC236}">
                <a16:creationId xmlns:a16="http://schemas.microsoft.com/office/drawing/2014/main" id="{9926D8E8-4694-68BB-465D-84E6B1E3B324}"/>
              </a:ext>
            </a:extLst>
          </p:cNvPr>
          <p:cNvSpPr txBox="1"/>
          <p:nvPr/>
        </p:nvSpPr>
        <p:spPr>
          <a:xfrm>
            <a:off x="5045960" y="4244059"/>
            <a:ext cx="3700841" cy="276999"/>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a:ea typeface="Arial"/>
                <a:cs typeface="Segoe UI Semilight"/>
              </a:rPr>
              <a:t>Figure 12: </a:t>
            </a:r>
            <a:r>
              <a:rPr lang="en-GB" sz="1200" b="0" i="0" u="none" strike="noStrike" kern="0" cap="none" spc="0" baseline="0">
                <a:solidFill>
                  <a:srgbClr val="434343"/>
                </a:solidFill>
                <a:uFillTx/>
                <a:latin typeface="Segoe UI Semilight"/>
                <a:ea typeface="Arial"/>
                <a:cs typeface="Segoe UI Semilight"/>
              </a:rPr>
              <a:t>Confusion matrix, text embedding model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Google Shape;166;p30">
            <a:extLst>
              <a:ext uri="{FF2B5EF4-FFF2-40B4-BE49-F238E27FC236}">
                <a16:creationId xmlns:a16="http://schemas.microsoft.com/office/drawing/2014/main" id="{DFA87354-F027-5DFD-1665-AE2A35DB5B94}"/>
              </a:ext>
            </a:extLst>
          </p:cNvPr>
          <p:cNvSpPr txBox="1">
            <a:spLocks noGrp="1"/>
          </p:cNvSpPr>
          <p:nvPr>
            <p:ph type="title"/>
          </p:nvPr>
        </p:nvSpPr>
        <p:spPr>
          <a:xfrm>
            <a:off x="405124" y="227200"/>
            <a:ext cx="8417893" cy="572697"/>
          </a:xfrm>
        </p:spPr>
        <p:txBody>
          <a:bodyPr/>
          <a:lstStyle/>
          <a:p>
            <a:pPr lvl="0"/>
            <a:r>
              <a:rPr lang="es-ES" sz="2500">
                <a:latin typeface="Segoe UI Black" pitchFamily="34"/>
              </a:rPr>
              <a:t>Gender classifier – stacked model</a:t>
            </a:r>
            <a:endParaRPr lang="en-US" sz="2500">
              <a:latin typeface="Segoe UI Black" pitchFamily="34"/>
            </a:endParaRPr>
          </a:p>
        </p:txBody>
      </p:sp>
      <p:sp>
        <p:nvSpPr>
          <p:cNvPr id="3" name="Google Shape;171;p30">
            <a:extLst>
              <a:ext uri="{FF2B5EF4-FFF2-40B4-BE49-F238E27FC236}">
                <a16:creationId xmlns:a16="http://schemas.microsoft.com/office/drawing/2014/main" id="{657909A4-3524-A2E3-D0BC-68B8F6636F98}"/>
              </a:ext>
            </a:extLst>
          </p:cNvPr>
          <p:cNvSpPr txBox="1">
            <a:spLocks noGrp="1"/>
          </p:cNvSpPr>
          <p:nvPr>
            <p:ph type="body" idx="1"/>
          </p:nvPr>
        </p:nvSpPr>
        <p:spPr>
          <a:xfrm>
            <a:off x="643198" y="1293583"/>
            <a:ext cx="3766642" cy="3478843"/>
          </a:xfrm>
        </p:spPr>
        <p:txBody>
          <a:bodyPr>
            <a:noAutofit/>
          </a:bodyPr>
          <a:lstStyle/>
          <a:p>
            <a:pPr marL="171450" lvl="0" indent="-171450">
              <a:lnSpc>
                <a:spcPct val="110000"/>
              </a:lnSpc>
              <a:spcAft>
                <a:spcPts val="1200"/>
              </a:spcAft>
              <a:buClr>
                <a:srgbClr val="A16685"/>
              </a:buClr>
              <a:buSzPct val="100000"/>
              <a:buFont typeface="Wingdings" pitchFamily="2"/>
              <a:buChar char="§"/>
            </a:pPr>
            <a:r>
              <a:rPr lang="en-GB">
                <a:solidFill>
                  <a:srgbClr val="000000"/>
                </a:solidFill>
                <a:latin typeface="Segoe UI Semilight"/>
                <a:cs typeface="Segoe UI Semilight"/>
              </a:rPr>
              <a:t>Best balanced performing model across all three categories</a:t>
            </a:r>
          </a:p>
          <a:p>
            <a:pPr marL="171450" lvl="0" indent="-171450">
              <a:lnSpc>
                <a:spcPct val="110000"/>
              </a:lnSpc>
              <a:spcAft>
                <a:spcPts val="1200"/>
              </a:spcAft>
              <a:buClr>
                <a:srgbClr val="A16685"/>
              </a:buClr>
              <a:buSzPct val="100000"/>
              <a:buFont typeface="Wingdings" pitchFamily="2"/>
              <a:buChar char="§"/>
            </a:pPr>
            <a:r>
              <a:rPr lang="en-GB">
                <a:solidFill>
                  <a:srgbClr val="000000"/>
                </a:solidFill>
                <a:latin typeface="Segoe UI Semilight"/>
                <a:cs typeface="Segoe UI Semilight"/>
              </a:rPr>
              <a:t>Particularly strong at identifying female-targeted products with recall at 90%</a:t>
            </a:r>
            <a:endParaRPr lang="en-GB">
              <a:solidFill>
                <a:srgbClr val="000000"/>
              </a:solidFill>
              <a:latin typeface="Segoe UI Semilight" pitchFamily="34"/>
              <a:cs typeface="Segoe UI Semilight" pitchFamily="34"/>
            </a:endParaRPr>
          </a:p>
          <a:p>
            <a:pPr marL="171450" lvl="0" indent="-171450">
              <a:lnSpc>
                <a:spcPct val="110000"/>
              </a:lnSpc>
              <a:spcAft>
                <a:spcPts val="1200"/>
              </a:spcAft>
              <a:buClr>
                <a:srgbClr val="A16685"/>
              </a:buClr>
              <a:buSzPct val="100000"/>
              <a:buFont typeface="Wingdings" pitchFamily="2"/>
              <a:buChar char="§"/>
            </a:pPr>
            <a:endParaRPr lang="en-GB">
              <a:solidFill>
                <a:srgbClr val="000000"/>
              </a:solidFill>
              <a:latin typeface="Segoe UI Semilight" pitchFamily="34"/>
              <a:cs typeface="Segoe UI Semilight" pitchFamily="34"/>
            </a:endParaRPr>
          </a:p>
          <a:p>
            <a:pPr marL="171450" lvl="0" indent="-171450">
              <a:lnSpc>
                <a:spcPct val="110000"/>
              </a:lnSpc>
              <a:spcAft>
                <a:spcPts val="1200"/>
              </a:spcAft>
              <a:buClr>
                <a:srgbClr val="A16685"/>
              </a:buClr>
              <a:buSzPct val="100000"/>
              <a:buFont typeface="Wingdings" pitchFamily="2"/>
              <a:buChar char="§"/>
            </a:pPr>
            <a:endParaRPr lang="en-GB">
              <a:solidFill>
                <a:srgbClr val="000000"/>
              </a:solidFill>
              <a:highlight>
                <a:srgbClr val="FFFF00"/>
              </a:highlight>
              <a:latin typeface="Segoe UI Semilight" pitchFamily="34"/>
              <a:cs typeface="Segoe UI Semilight" pitchFamily="34"/>
            </a:endParaRPr>
          </a:p>
          <a:p>
            <a:pPr marL="171450" lvl="0" indent="-171450">
              <a:lnSpc>
                <a:spcPct val="110000"/>
              </a:lnSpc>
              <a:spcAft>
                <a:spcPts val="1200"/>
              </a:spcAft>
              <a:buClr>
                <a:srgbClr val="A16685"/>
              </a:buClr>
              <a:buSzPct val="100000"/>
              <a:buFont typeface="Wingdings" pitchFamily="2"/>
              <a:buChar char="§"/>
            </a:pPr>
            <a:endParaRPr lang="en-GB">
              <a:solidFill>
                <a:srgbClr val="000000"/>
              </a:solidFill>
              <a:highlight>
                <a:srgbClr val="FFFF00"/>
              </a:highlight>
              <a:latin typeface="Segoe UI Semilight" pitchFamily="34"/>
              <a:cs typeface="Segoe UI Semilight" pitchFamily="34"/>
            </a:endParaRPr>
          </a:p>
          <a:p>
            <a:pPr marL="171450" lvl="0" indent="-171450">
              <a:lnSpc>
                <a:spcPct val="110000"/>
              </a:lnSpc>
              <a:spcAft>
                <a:spcPts val="1200"/>
              </a:spcAft>
              <a:buClr>
                <a:srgbClr val="A16685"/>
              </a:buClr>
              <a:buSzPct val="100000"/>
              <a:buFont typeface="Wingdings" pitchFamily="2"/>
              <a:buChar char="§"/>
            </a:pPr>
            <a:endParaRPr lang="en-GB">
              <a:solidFill>
                <a:srgbClr val="000000"/>
              </a:solidFill>
              <a:highlight>
                <a:srgbClr val="FFFF00"/>
              </a:highlight>
              <a:latin typeface="Segoe UI Semilight" pitchFamily="34"/>
              <a:cs typeface="Segoe UI Semilight" pitchFamily="34"/>
            </a:endParaRPr>
          </a:p>
        </p:txBody>
      </p:sp>
      <p:sp>
        <p:nvSpPr>
          <p:cNvPr id="4" name="Slide Number Placeholder 1">
            <a:extLst>
              <a:ext uri="{FF2B5EF4-FFF2-40B4-BE49-F238E27FC236}">
                <a16:creationId xmlns:a16="http://schemas.microsoft.com/office/drawing/2014/main" id="{1FBF49E2-647B-1B8D-ECF1-6218DF615C83}"/>
              </a:ext>
            </a:extLst>
          </p:cNvPr>
          <p:cNvSpPr txBox="1"/>
          <p:nvPr/>
        </p:nvSpPr>
        <p:spPr>
          <a:xfrm>
            <a:off x="8454094" y="4730785"/>
            <a:ext cx="556110" cy="382310"/>
          </a:xfrm>
          <a:prstGeom prst="rect">
            <a:avLst/>
          </a:prstGeom>
          <a:noFill/>
          <a:ln cap="flat">
            <a:noFill/>
          </a:ln>
        </p:spPr>
        <p:txBody>
          <a:bodyPr vert="horz" wrap="square" lIns="91421" tIns="91421" rIns="91421" bIns="91421" anchor="ctr"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7E46E28-1043-E14B-B0C7-DAF02FC7FFE3}" type="slidenum">
              <a:t>16</a:t>
            </a:fld>
            <a:endParaRPr lang="es-ES" sz="1200" b="0" i="0" u="none" strike="noStrike" kern="0" cap="none" spc="0" baseline="0">
              <a:solidFill>
                <a:srgbClr val="838383"/>
              </a:solidFill>
              <a:uFillTx/>
              <a:latin typeface="Arial"/>
              <a:ea typeface="Arial"/>
              <a:cs typeface="Arial"/>
            </a:endParaRPr>
          </a:p>
        </p:txBody>
      </p:sp>
      <p:cxnSp>
        <p:nvCxnSpPr>
          <p:cNvPr id="5" name="Straight Connector 5">
            <a:extLst>
              <a:ext uri="{FF2B5EF4-FFF2-40B4-BE49-F238E27FC236}">
                <a16:creationId xmlns:a16="http://schemas.microsoft.com/office/drawing/2014/main" id="{D87B5EC5-B0EF-51DE-892A-C4AF6A568FC7}"/>
              </a:ext>
            </a:extLst>
          </p:cNvPr>
          <p:cNvCxnSpPr/>
          <p:nvPr/>
        </p:nvCxnSpPr>
        <p:spPr>
          <a:xfrm>
            <a:off x="4751103" y="1143813"/>
            <a:ext cx="0" cy="3482264"/>
          </a:xfrm>
          <a:prstGeom prst="straightConnector1">
            <a:avLst/>
          </a:prstGeom>
          <a:noFill/>
          <a:ln w="9528" cap="flat">
            <a:solidFill>
              <a:srgbClr val="9F6282"/>
            </a:solidFill>
            <a:prstDash val="solid"/>
            <a:miter/>
          </a:ln>
        </p:spPr>
      </p:cxnSp>
      <p:grpSp>
        <p:nvGrpSpPr>
          <p:cNvPr id="6" name="Group 2">
            <a:extLst>
              <a:ext uri="{FF2B5EF4-FFF2-40B4-BE49-F238E27FC236}">
                <a16:creationId xmlns:a16="http://schemas.microsoft.com/office/drawing/2014/main" id="{B6F2136B-B724-FDE8-053B-6612C2DBFBAB}"/>
              </a:ext>
            </a:extLst>
          </p:cNvPr>
          <p:cNvGrpSpPr/>
          <p:nvPr/>
        </p:nvGrpSpPr>
        <p:grpSpPr>
          <a:xfrm>
            <a:off x="-8367" y="0"/>
            <a:ext cx="169622" cy="5143500"/>
            <a:chOff x="-8367" y="0"/>
            <a:chExt cx="169622" cy="5143500"/>
          </a:xfrm>
        </p:grpSpPr>
        <p:grpSp>
          <p:nvGrpSpPr>
            <p:cNvPr id="7" name="Group 3">
              <a:extLst>
                <a:ext uri="{FF2B5EF4-FFF2-40B4-BE49-F238E27FC236}">
                  <a16:creationId xmlns:a16="http://schemas.microsoft.com/office/drawing/2014/main" id="{6C9E9B18-6C8A-1B4C-FDDF-754986AB3470}"/>
                </a:ext>
              </a:extLst>
            </p:cNvPr>
            <p:cNvGrpSpPr/>
            <p:nvPr/>
          </p:nvGrpSpPr>
          <p:grpSpPr>
            <a:xfrm>
              <a:off x="-5687" y="0"/>
              <a:ext cx="166942" cy="5143500"/>
              <a:chOff x="-5687" y="0"/>
              <a:chExt cx="166942" cy="5143500"/>
            </a:xfrm>
          </p:grpSpPr>
          <p:sp>
            <p:nvSpPr>
              <p:cNvPr id="8" name="Google Shape;372;p42">
                <a:extLst>
                  <a:ext uri="{FF2B5EF4-FFF2-40B4-BE49-F238E27FC236}">
                    <a16:creationId xmlns:a16="http://schemas.microsoft.com/office/drawing/2014/main" id="{74491FCA-F164-6708-9D2B-967F173637A9}"/>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 name="Google Shape;373;p42">
                <a:extLst>
                  <a:ext uri="{FF2B5EF4-FFF2-40B4-BE49-F238E27FC236}">
                    <a16:creationId xmlns:a16="http://schemas.microsoft.com/office/drawing/2014/main" id="{E57894ED-3CAE-3F44-C653-6178C2189875}"/>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0" name="Google Shape;374;p42">
                <a:extLst>
                  <a:ext uri="{FF2B5EF4-FFF2-40B4-BE49-F238E27FC236}">
                    <a16:creationId xmlns:a16="http://schemas.microsoft.com/office/drawing/2014/main" id="{AC4ED853-6716-92B7-B7B1-393BAA5133A5}"/>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1" name="Google Shape;375;p42">
              <a:extLst>
                <a:ext uri="{FF2B5EF4-FFF2-40B4-BE49-F238E27FC236}">
                  <a16:creationId xmlns:a16="http://schemas.microsoft.com/office/drawing/2014/main" id="{4A4DAA66-EC1E-959E-453D-0B7EB868A291}"/>
                </a:ext>
              </a:extLst>
            </p:cNvPr>
            <p:cNvSpPr/>
            <p:nvPr/>
          </p:nvSpPr>
          <p:spPr>
            <a:xfrm rot="5400013">
              <a:off x="-324640" y="316683"/>
              <a:ext cx="799487" cy="16694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pic>
        <p:nvPicPr>
          <p:cNvPr id="12" name="Picture 9">
            <a:extLst>
              <a:ext uri="{FF2B5EF4-FFF2-40B4-BE49-F238E27FC236}">
                <a16:creationId xmlns:a16="http://schemas.microsoft.com/office/drawing/2014/main" id="{9366DCF7-FDC9-46EC-C0CA-8F2A8130898B}"/>
              </a:ext>
            </a:extLst>
          </p:cNvPr>
          <p:cNvPicPr>
            <a:picLocks noChangeAspect="1"/>
          </p:cNvPicPr>
          <p:nvPr/>
        </p:nvPicPr>
        <p:blipFill>
          <a:blip r:embed="rId3"/>
          <a:stretch>
            <a:fillRect/>
          </a:stretch>
        </p:blipFill>
        <p:spPr>
          <a:xfrm>
            <a:off x="5092412" y="1067232"/>
            <a:ext cx="3912178" cy="3225509"/>
          </a:xfrm>
          <a:prstGeom prst="rect">
            <a:avLst/>
          </a:prstGeom>
          <a:noFill/>
          <a:ln cap="flat">
            <a:noFill/>
          </a:ln>
        </p:spPr>
      </p:pic>
      <p:sp>
        <p:nvSpPr>
          <p:cNvPr id="13" name="TextBox 11">
            <a:extLst>
              <a:ext uri="{FF2B5EF4-FFF2-40B4-BE49-F238E27FC236}">
                <a16:creationId xmlns:a16="http://schemas.microsoft.com/office/drawing/2014/main" id="{DA69ADA6-F6E6-C8E2-942F-2E7D338A76D6}"/>
              </a:ext>
            </a:extLst>
          </p:cNvPr>
          <p:cNvSpPr txBox="1"/>
          <p:nvPr/>
        </p:nvSpPr>
        <p:spPr>
          <a:xfrm>
            <a:off x="5045960" y="4244059"/>
            <a:ext cx="3700841" cy="276999"/>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a:ea typeface="Arial"/>
                <a:cs typeface="Segoe UI Semilight"/>
              </a:rPr>
              <a:t>Figure 13: </a:t>
            </a:r>
            <a:r>
              <a:rPr lang="en-GB" sz="1200" b="0" i="0" u="none" strike="noStrike" kern="0" cap="none" spc="0" baseline="0">
                <a:solidFill>
                  <a:srgbClr val="434343"/>
                </a:solidFill>
                <a:uFillTx/>
                <a:latin typeface="Segoe UI Semilight"/>
                <a:ea typeface="Arial"/>
                <a:cs typeface="Segoe UI Semilight"/>
              </a:rPr>
              <a:t>Confusion matrix, stacked model</a:t>
            </a:r>
          </a:p>
        </p:txBody>
      </p:sp>
      <p:sp>
        <p:nvSpPr>
          <p:cNvPr id="14" name="TextBox 13">
            <a:extLst>
              <a:ext uri="{FF2B5EF4-FFF2-40B4-BE49-F238E27FC236}">
                <a16:creationId xmlns:a16="http://schemas.microsoft.com/office/drawing/2014/main" id="{A094220A-0670-8577-CA32-79BC20A07013}"/>
              </a:ext>
            </a:extLst>
          </p:cNvPr>
          <p:cNvSpPr txBox="1"/>
          <p:nvPr/>
        </p:nvSpPr>
        <p:spPr>
          <a:xfrm>
            <a:off x="1303001" y="3935632"/>
            <a:ext cx="265635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7A4B64"/>
                </a:solidFill>
                <a:uFillTx/>
                <a:latin typeface="Segoe UI Semilight"/>
                <a:ea typeface="Arial"/>
                <a:cs typeface="Segoe UI Semilight"/>
              </a:rPr>
              <a:t>Training Accuracy: </a:t>
            </a:r>
            <a:r>
              <a:rPr lang="en-GB" sz="1400" b="0" i="0" u="none" strike="noStrike" kern="0" cap="none" spc="0" baseline="0">
                <a:solidFill>
                  <a:srgbClr val="000000"/>
                </a:solidFill>
                <a:uFillTx/>
                <a:latin typeface="Segoe UI Semilight"/>
                <a:ea typeface="Arial"/>
                <a:cs typeface="Segoe UI Semilight"/>
              </a:rPr>
              <a:t>	0.90</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7A4B64"/>
                </a:solidFill>
                <a:uFillTx/>
                <a:latin typeface="Segoe UI Semilight"/>
                <a:ea typeface="Arial"/>
                <a:cs typeface="Segoe UI Semilight"/>
              </a:rPr>
              <a:t>Testing Accuracy: </a:t>
            </a:r>
            <a:r>
              <a:rPr lang="en-GB" sz="1400" b="0" i="0" u="none" strike="noStrike" kern="0" cap="none" spc="0" baseline="0">
                <a:solidFill>
                  <a:srgbClr val="000000"/>
                </a:solidFill>
                <a:uFillTx/>
                <a:latin typeface="Segoe UI Semilight"/>
                <a:ea typeface="Arial"/>
                <a:cs typeface="Segoe UI Semilight"/>
              </a:rPr>
              <a:t>	0.83</a:t>
            </a:r>
            <a:endParaRPr lang="en-GB" sz="1400" b="0" i="0" u="none" strike="noStrike" kern="0" cap="none" spc="0" baseline="0">
              <a:solidFill>
                <a:srgbClr val="000000"/>
              </a:solidFill>
              <a:uFillTx/>
              <a:latin typeface="Segoe UI Semilight" pitchFamily="34"/>
              <a:ea typeface="Arial"/>
              <a:cs typeface="Segoe UI Semilight" pitchFamily="3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Google Shape;194;p31">
            <a:extLst>
              <a:ext uri="{FF2B5EF4-FFF2-40B4-BE49-F238E27FC236}">
                <a16:creationId xmlns:a16="http://schemas.microsoft.com/office/drawing/2014/main" id="{214F31DD-4A35-A675-D942-808A69DBF3D9}"/>
              </a:ext>
            </a:extLst>
          </p:cNvPr>
          <p:cNvSpPr txBox="1">
            <a:spLocks noGrp="1"/>
          </p:cNvSpPr>
          <p:nvPr>
            <p:ph type="title"/>
          </p:nvPr>
        </p:nvSpPr>
        <p:spPr>
          <a:xfrm>
            <a:off x="458260" y="400150"/>
            <a:ext cx="6443904" cy="487503"/>
          </a:xfrm>
        </p:spPr>
        <p:txBody>
          <a:bodyPr anchor="ctr"/>
          <a:lstStyle/>
          <a:p>
            <a:pPr lvl="0"/>
            <a:r>
              <a:rPr lang="es-ES" sz="2400">
                <a:solidFill>
                  <a:srgbClr val="222222"/>
                </a:solidFill>
                <a:latin typeface="Segoe UI Black" pitchFamily="34"/>
              </a:rPr>
              <a:t>Performance across product categories</a:t>
            </a:r>
          </a:p>
        </p:txBody>
      </p:sp>
      <p:sp>
        <p:nvSpPr>
          <p:cNvPr id="3" name="Google Shape;198;p31">
            <a:extLst>
              <a:ext uri="{FF2B5EF4-FFF2-40B4-BE49-F238E27FC236}">
                <a16:creationId xmlns:a16="http://schemas.microsoft.com/office/drawing/2014/main" id="{957C4353-D386-289D-86E8-7049EF662935}"/>
              </a:ext>
            </a:extLst>
          </p:cNvPr>
          <p:cNvSpPr txBox="1">
            <a:spLocks noGrp="1"/>
          </p:cNvSpPr>
          <p:nvPr>
            <p:ph type="subTitle" idx="4294967295"/>
          </p:nvPr>
        </p:nvSpPr>
        <p:spPr>
          <a:xfrm>
            <a:off x="460308" y="1287914"/>
            <a:ext cx="2860334" cy="2681779"/>
          </a:xfrm>
        </p:spPr>
        <p:txBody>
          <a:bodyPr/>
          <a:lstStyle/>
          <a:p>
            <a:pPr marL="228600" lvl="0" indent="-228600">
              <a:lnSpc>
                <a:spcPct val="100000"/>
              </a:lnSpc>
              <a:spcAft>
                <a:spcPts val="600"/>
              </a:spcAft>
              <a:buClr>
                <a:srgbClr val="B23B7A"/>
              </a:buClr>
              <a:buSzPts val="1000"/>
              <a:buFont typeface="Wingdings" pitchFamily="2"/>
              <a:buChar char="§"/>
            </a:pPr>
            <a:r>
              <a:rPr lang="en-GB" sz="1400">
                <a:latin typeface="Segoe UI Semilight"/>
                <a:cs typeface="Segoe UI Semilight"/>
              </a:rPr>
              <a:t>Model performs significantly better for categories with female gendered products and worse for neutral categories</a:t>
            </a:r>
          </a:p>
          <a:p>
            <a:pPr marL="228600" lvl="0" indent="-228600" algn="just">
              <a:lnSpc>
                <a:spcPct val="100000"/>
              </a:lnSpc>
              <a:spcAft>
                <a:spcPts val="600"/>
              </a:spcAft>
              <a:buClr>
                <a:srgbClr val="B23B7A"/>
              </a:buClr>
              <a:buSzPts val="1000"/>
              <a:buFont typeface="Wingdings" pitchFamily="2"/>
              <a:buChar char="§"/>
            </a:pPr>
            <a:r>
              <a:rPr lang="en-GB" sz="1400">
                <a:latin typeface="Segoe UI Semilight"/>
                <a:cs typeface="Segoe UI Semilight"/>
              </a:rPr>
              <a:t>Our stacked model's accuracy is closely linked with class balance. Hair Dye is entirely female, while razors are more targeted towards men, and vape are considered neutral products.</a:t>
            </a:r>
            <a:endParaRPr lang="en-GB" sz="1400">
              <a:latin typeface="Segoe UI Semilight" pitchFamily="34"/>
              <a:cs typeface="Segoe UI Semilight" pitchFamily="34"/>
            </a:endParaRPr>
          </a:p>
          <a:p>
            <a:pPr marL="228600" lvl="0" indent="-228600">
              <a:lnSpc>
                <a:spcPct val="100000"/>
              </a:lnSpc>
              <a:spcAft>
                <a:spcPts val="600"/>
              </a:spcAft>
              <a:buClr>
                <a:srgbClr val="B23B7A"/>
              </a:buClr>
              <a:buSzPts val="1000"/>
              <a:buFont typeface="Wingdings" pitchFamily="2"/>
              <a:buChar char="§"/>
            </a:pPr>
            <a:endParaRPr lang="en-GB" sz="1400">
              <a:highlight>
                <a:srgbClr val="FFFF00"/>
              </a:highlight>
              <a:latin typeface="Segoe UI Semilight" pitchFamily="34"/>
              <a:cs typeface="Segoe UI Semilight" pitchFamily="34"/>
            </a:endParaRPr>
          </a:p>
          <a:p>
            <a:pPr marL="228600" lvl="0" indent="-228600">
              <a:lnSpc>
                <a:spcPct val="100000"/>
              </a:lnSpc>
              <a:spcAft>
                <a:spcPts val="600"/>
              </a:spcAft>
              <a:buClr>
                <a:srgbClr val="B23B7A"/>
              </a:buClr>
              <a:buSzPts val="1000"/>
              <a:buFont typeface="Wingdings" pitchFamily="2"/>
              <a:buChar char="§"/>
            </a:pPr>
            <a:endParaRPr lang="en-GB" sz="1400">
              <a:highlight>
                <a:srgbClr val="FFFF00"/>
              </a:highlight>
              <a:latin typeface="Segoe UI Semilight" pitchFamily="34"/>
              <a:cs typeface="Segoe UI Semilight" pitchFamily="34"/>
            </a:endParaRPr>
          </a:p>
        </p:txBody>
      </p:sp>
      <p:grpSp>
        <p:nvGrpSpPr>
          <p:cNvPr id="4" name="Group 14">
            <a:extLst>
              <a:ext uri="{FF2B5EF4-FFF2-40B4-BE49-F238E27FC236}">
                <a16:creationId xmlns:a16="http://schemas.microsoft.com/office/drawing/2014/main" id="{5119B33D-F292-93B6-61C4-D7981DE915EE}"/>
              </a:ext>
            </a:extLst>
          </p:cNvPr>
          <p:cNvGrpSpPr/>
          <p:nvPr/>
        </p:nvGrpSpPr>
        <p:grpSpPr>
          <a:xfrm>
            <a:off x="-8367" y="0"/>
            <a:ext cx="169622" cy="5143500"/>
            <a:chOff x="-8367" y="0"/>
            <a:chExt cx="169622" cy="5143500"/>
          </a:xfrm>
        </p:grpSpPr>
        <p:grpSp>
          <p:nvGrpSpPr>
            <p:cNvPr id="5" name="Group 15">
              <a:extLst>
                <a:ext uri="{FF2B5EF4-FFF2-40B4-BE49-F238E27FC236}">
                  <a16:creationId xmlns:a16="http://schemas.microsoft.com/office/drawing/2014/main" id="{117A9B66-CD94-B777-127B-440C8B1538A7}"/>
                </a:ext>
              </a:extLst>
            </p:cNvPr>
            <p:cNvGrpSpPr/>
            <p:nvPr/>
          </p:nvGrpSpPr>
          <p:grpSpPr>
            <a:xfrm>
              <a:off x="-5687" y="0"/>
              <a:ext cx="166942" cy="5143500"/>
              <a:chOff x="-5687" y="0"/>
              <a:chExt cx="166942" cy="5143500"/>
            </a:xfrm>
          </p:grpSpPr>
          <p:sp>
            <p:nvSpPr>
              <p:cNvPr id="6" name="Google Shape;372;p42">
                <a:extLst>
                  <a:ext uri="{FF2B5EF4-FFF2-40B4-BE49-F238E27FC236}">
                    <a16:creationId xmlns:a16="http://schemas.microsoft.com/office/drawing/2014/main" id="{055CF0E6-284C-C843-FCD0-B798B38F1A4A}"/>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Google Shape;373;p42">
                <a:extLst>
                  <a:ext uri="{FF2B5EF4-FFF2-40B4-BE49-F238E27FC236}">
                    <a16:creationId xmlns:a16="http://schemas.microsoft.com/office/drawing/2014/main" id="{527A3728-7154-D669-7C01-4A4B97B6CF7A}"/>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8" name="Google Shape;374;p42">
                <a:extLst>
                  <a:ext uri="{FF2B5EF4-FFF2-40B4-BE49-F238E27FC236}">
                    <a16:creationId xmlns:a16="http://schemas.microsoft.com/office/drawing/2014/main" id="{2D736235-4CFA-8A90-6641-1C76E4A063C2}"/>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9" name="Google Shape;375;p42">
              <a:extLst>
                <a:ext uri="{FF2B5EF4-FFF2-40B4-BE49-F238E27FC236}">
                  <a16:creationId xmlns:a16="http://schemas.microsoft.com/office/drawing/2014/main" id="{83717B62-408C-551C-AA27-5CF4F5E4070F}"/>
                </a:ext>
              </a:extLst>
            </p:cNvPr>
            <p:cNvSpPr/>
            <p:nvPr/>
          </p:nvSpPr>
          <p:spPr>
            <a:xfrm rot="5400013">
              <a:off x="-324640" y="316683"/>
              <a:ext cx="799487" cy="16694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0" name="Slide Number Placeholder 1">
            <a:extLst>
              <a:ext uri="{FF2B5EF4-FFF2-40B4-BE49-F238E27FC236}">
                <a16:creationId xmlns:a16="http://schemas.microsoft.com/office/drawing/2014/main" id="{520EB51A-E844-A162-45C1-51AF1F2B8D0A}"/>
              </a:ext>
            </a:extLst>
          </p:cNvPr>
          <p:cNvSpPr txBox="1"/>
          <p:nvPr/>
        </p:nvSpPr>
        <p:spPr>
          <a:xfrm>
            <a:off x="8472455" y="4749896"/>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01DE94F-5214-2D4E-9AD3-D5AA5DFA247A}" type="slidenum">
              <a:t>17</a:t>
            </a:fld>
            <a:endParaRPr lang="es-ES" sz="1200" b="0" i="0" u="none" strike="noStrike" kern="0" cap="none" spc="0" baseline="0">
              <a:solidFill>
                <a:srgbClr val="8E8E8E"/>
              </a:solidFill>
              <a:uFillTx/>
              <a:latin typeface="Arial"/>
              <a:ea typeface="Arial"/>
              <a:cs typeface="Arial"/>
            </a:endParaRPr>
          </a:p>
        </p:txBody>
      </p:sp>
      <p:pic>
        <p:nvPicPr>
          <p:cNvPr id="11" name="Picture 2">
            <a:extLst>
              <a:ext uri="{FF2B5EF4-FFF2-40B4-BE49-F238E27FC236}">
                <a16:creationId xmlns:a16="http://schemas.microsoft.com/office/drawing/2014/main" id="{E8FCFCF6-3CC5-4238-A1DF-D32BB5F4D455}"/>
              </a:ext>
            </a:extLst>
          </p:cNvPr>
          <p:cNvPicPr>
            <a:picLocks noChangeAspect="1"/>
          </p:cNvPicPr>
          <p:nvPr/>
        </p:nvPicPr>
        <p:blipFill>
          <a:blip r:embed="rId3"/>
          <a:stretch>
            <a:fillRect/>
          </a:stretch>
        </p:blipFill>
        <p:spPr>
          <a:xfrm>
            <a:off x="3502709" y="1005273"/>
            <a:ext cx="5459562" cy="3000402"/>
          </a:xfrm>
          <a:prstGeom prst="rect">
            <a:avLst/>
          </a:prstGeom>
          <a:noFill/>
          <a:ln cap="flat">
            <a:noFill/>
          </a:ln>
        </p:spPr>
      </p:pic>
      <p:sp>
        <p:nvSpPr>
          <p:cNvPr id="12" name="TextBox 5">
            <a:extLst>
              <a:ext uri="{FF2B5EF4-FFF2-40B4-BE49-F238E27FC236}">
                <a16:creationId xmlns:a16="http://schemas.microsoft.com/office/drawing/2014/main" id="{0CB48F51-4A71-42DB-A426-D2AE463A777F}"/>
              </a:ext>
            </a:extLst>
          </p:cNvPr>
          <p:cNvSpPr txBox="1"/>
          <p:nvPr/>
        </p:nvSpPr>
        <p:spPr>
          <a:xfrm>
            <a:off x="4086947" y="4138226"/>
            <a:ext cx="3999576" cy="276999"/>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Segoe UI Semilight"/>
                <a:ea typeface="Arial"/>
                <a:cs typeface="Segoe UI Semilight"/>
              </a:rPr>
              <a:t>Figure 14: Stacked Model accuracy according to category</a:t>
            </a:r>
          </a:p>
        </p:txBody>
      </p:sp>
      <p:cxnSp>
        <p:nvCxnSpPr>
          <p:cNvPr id="13" name="Straight Connector 7">
            <a:extLst>
              <a:ext uri="{FF2B5EF4-FFF2-40B4-BE49-F238E27FC236}">
                <a16:creationId xmlns:a16="http://schemas.microsoft.com/office/drawing/2014/main" id="{304F353A-79CD-BD34-88AE-C97CC2F06220}"/>
              </a:ext>
            </a:extLst>
          </p:cNvPr>
          <p:cNvCxnSpPr/>
          <p:nvPr/>
        </p:nvCxnSpPr>
        <p:spPr>
          <a:xfrm>
            <a:off x="3503249" y="1005273"/>
            <a:ext cx="0" cy="3482263"/>
          </a:xfrm>
          <a:prstGeom prst="straightConnector1">
            <a:avLst/>
          </a:prstGeom>
          <a:noFill/>
          <a:ln w="9528" cap="flat">
            <a:solidFill>
              <a:srgbClr val="9F6282"/>
            </a:solidFill>
            <a:prstDash val="solid"/>
            <a:miter/>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4D1D-9F7C-1734-FCC8-7CF5714A2C9E}"/>
              </a:ext>
            </a:extLst>
          </p:cNvPr>
          <p:cNvSpPr txBox="1">
            <a:spLocks noGrp="1"/>
          </p:cNvSpPr>
          <p:nvPr>
            <p:ph type="title"/>
          </p:nvPr>
        </p:nvSpPr>
        <p:spPr>
          <a:xfrm>
            <a:off x="312157" y="352556"/>
            <a:ext cx="8520598" cy="572697"/>
          </a:xfrm>
        </p:spPr>
        <p:txBody>
          <a:bodyPr/>
          <a:lstStyle/>
          <a:p>
            <a:pPr lvl="0"/>
            <a:r>
              <a:rPr lang="en-US" sz="2500">
                <a:latin typeface="Segoe UI Black" pitchFamily="34"/>
              </a:rPr>
              <a:t>Distributions by category</a:t>
            </a:r>
          </a:p>
        </p:txBody>
      </p:sp>
      <p:sp>
        <p:nvSpPr>
          <p:cNvPr id="3" name="Slide Number Placeholder 3">
            <a:extLst>
              <a:ext uri="{FF2B5EF4-FFF2-40B4-BE49-F238E27FC236}">
                <a16:creationId xmlns:a16="http://schemas.microsoft.com/office/drawing/2014/main" id="{452CAD7A-18CB-7058-EBDB-C3CF91366836}"/>
              </a:ext>
            </a:extLst>
          </p:cNvPr>
          <p:cNvSpPr txBox="1"/>
          <p:nvPr/>
        </p:nvSpPr>
        <p:spPr>
          <a:xfrm>
            <a:off x="8472455" y="4663220"/>
            <a:ext cx="548704" cy="393603"/>
          </a:xfrm>
          <a:prstGeom prst="rect">
            <a:avLst/>
          </a:prstGeom>
          <a:noFill/>
          <a:ln cap="flat">
            <a:noFill/>
          </a:ln>
        </p:spPr>
        <p:txBody>
          <a:bodyPr vert="horz" wrap="square" lIns="91421" tIns="91421" rIns="91421" bIns="91421" anchor="ctr"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B385BC-F375-7346-94CB-12FFE6FB0748}" type="slidenum">
              <a:t>18</a:t>
            </a:fld>
            <a:endParaRPr lang="es-ES" sz="1200" b="0" i="0" u="none" strike="noStrike" kern="0" cap="none" spc="0" baseline="0">
              <a:solidFill>
                <a:srgbClr val="838383"/>
              </a:solidFill>
              <a:uFillTx/>
              <a:latin typeface="Arial"/>
              <a:ea typeface="Arial"/>
              <a:cs typeface="Arial"/>
            </a:endParaRPr>
          </a:p>
        </p:txBody>
      </p:sp>
      <p:pic>
        <p:nvPicPr>
          <p:cNvPr id="4" name="Picture 5" descr="A diagram of different colored lines&#10;&#10;AI-generated content may be incorrect.">
            <a:extLst>
              <a:ext uri="{FF2B5EF4-FFF2-40B4-BE49-F238E27FC236}">
                <a16:creationId xmlns:a16="http://schemas.microsoft.com/office/drawing/2014/main" id="{4AF855C9-AD04-A0BA-B403-874A3311E3F1}"/>
              </a:ext>
            </a:extLst>
          </p:cNvPr>
          <p:cNvPicPr>
            <a:picLocks noChangeAspect="1"/>
          </p:cNvPicPr>
          <p:nvPr/>
        </p:nvPicPr>
        <p:blipFill>
          <a:blip r:embed="rId2"/>
          <a:stretch>
            <a:fillRect/>
          </a:stretch>
        </p:blipFill>
        <p:spPr>
          <a:xfrm>
            <a:off x="384084" y="1020534"/>
            <a:ext cx="3016943" cy="3547387"/>
          </a:xfrm>
          <a:prstGeom prst="rect">
            <a:avLst/>
          </a:prstGeom>
          <a:noFill/>
          <a:ln cap="flat">
            <a:noFill/>
          </a:ln>
        </p:spPr>
      </p:pic>
      <p:pic>
        <p:nvPicPr>
          <p:cNvPr id="5" name="Picture 9" descr="A graph of different colored lines&#10;&#10;AI-generated content may be incorrect.">
            <a:extLst>
              <a:ext uri="{FF2B5EF4-FFF2-40B4-BE49-F238E27FC236}">
                <a16:creationId xmlns:a16="http://schemas.microsoft.com/office/drawing/2014/main" id="{2983EE60-60B2-92C0-96B2-0B35D6D4FD76}"/>
              </a:ext>
            </a:extLst>
          </p:cNvPr>
          <p:cNvPicPr>
            <a:picLocks noChangeAspect="1"/>
          </p:cNvPicPr>
          <p:nvPr/>
        </p:nvPicPr>
        <p:blipFill>
          <a:blip r:embed="rId3"/>
          <a:stretch>
            <a:fillRect/>
          </a:stretch>
        </p:blipFill>
        <p:spPr>
          <a:xfrm>
            <a:off x="3128656" y="1018559"/>
            <a:ext cx="3025914" cy="3548832"/>
          </a:xfrm>
          <a:prstGeom prst="rect">
            <a:avLst/>
          </a:prstGeom>
          <a:noFill/>
          <a:ln cap="flat">
            <a:noFill/>
          </a:ln>
        </p:spPr>
      </p:pic>
      <p:pic>
        <p:nvPicPr>
          <p:cNvPr id="6" name="Picture 10" descr="A graph of different colored lines&#10;&#10;AI-generated content may be incorrect.">
            <a:extLst>
              <a:ext uri="{FF2B5EF4-FFF2-40B4-BE49-F238E27FC236}">
                <a16:creationId xmlns:a16="http://schemas.microsoft.com/office/drawing/2014/main" id="{84437D02-0734-0FE4-7C3C-C6C241B69729}"/>
              </a:ext>
            </a:extLst>
          </p:cNvPr>
          <p:cNvPicPr>
            <a:picLocks noChangeAspect="1"/>
          </p:cNvPicPr>
          <p:nvPr/>
        </p:nvPicPr>
        <p:blipFill>
          <a:blip r:embed="rId4"/>
          <a:stretch>
            <a:fillRect/>
          </a:stretch>
        </p:blipFill>
        <p:spPr>
          <a:xfrm>
            <a:off x="5937994" y="1018028"/>
            <a:ext cx="3023253" cy="2723842"/>
          </a:xfrm>
          <a:prstGeom prst="rect">
            <a:avLst/>
          </a:prstGeom>
          <a:noFill/>
          <a:ln cap="flat">
            <a:noFill/>
          </a:ln>
        </p:spPr>
      </p:pic>
      <p:grpSp>
        <p:nvGrpSpPr>
          <p:cNvPr id="7" name="Group 2">
            <a:extLst>
              <a:ext uri="{FF2B5EF4-FFF2-40B4-BE49-F238E27FC236}">
                <a16:creationId xmlns:a16="http://schemas.microsoft.com/office/drawing/2014/main" id="{2348269A-1AF2-D757-3CFD-0750231AE19B}"/>
              </a:ext>
            </a:extLst>
          </p:cNvPr>
          <p:cNvGrpSpPr/>
          <p:nvPr/>
        </p:nvGrpSpPr>
        <p:grpSpPr>
          <a:xfrm>
            <a:off x="-8367" y="0"/>
            <a:ext cx="169622" cy="5143500"/>
            <a:chOff x="-8367" y="0"/>
            <a:chExt cx="169622" cy="5143500"/>
          </a:xfrm>
        </p:grpSpPr>
        <p:grpSp>
          <p:nvGrpSpPr>
            <p:cNvPr id="8" name="Group 4">
              <a:extLst>
                <a:ext uri="{FF2B5EF4-FFF2-40B4-BE49-F238E27FC236}">
                  <a16:creationId xmlns:a16="http://schemas.microsoft.com/office/drawing/2014/main" id="{FED7FECB-8432-9B83-26EE-7DF17F1E90AD}"/>
                </a:ext>
              </a:extLst>
            </p:cNvPr>
            <p:cNvGrpSpPr/>
            <p:nvPr/>
          </p:nvGrpSpPr>
          <p:grpSpPr>
            <a:xfrm>
              <a:off x="-5687" y="0"/>
              <a:ext cx="166942" cy="5143500"/>
              <a:chOff x="-5687" y="0"/>
              <a:chExt cx="166942" cy="5143500"/>
            </a:xfrm>
          </p:grpSpPr>
          <p:sp>
            <p:nvSpPr>
              <p:cNvPr id="9" name="Google Shape;372;p42">
                <a:extLst>
                  <a:ext uri="{FF2B5EF4-FFF2-40B4-BE49-F238E27FC236}">
                    <a16:creationId xmlns:a16="http://schemas.microsoft.com/office/drawing/2014/main" id="{A34F4E60-2F9D-CACB-3E0B-ED9E41B099BE}"/>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0" name="Google Shape;373;p42">
                <a:extLst>
                  <a:ext uri="{FF2B5EF4-FFF2-40B4-BE49-F238E27FC236}">
                    <a16:creationId xmlns:a16="http://schemas.microsoft.com/office/drawing/2014/main" id="{C369CCB9-6FD4-9CBD-EE1C-3FFFEC83EAD3}"/>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1" name="Google Shape;374;p42">
                <a:extLst>
                  <a:ext uri="{FF2B5EF4-FFF2-40B4-BE49-F238E27FC236}">
                    <a16:creationId xmlns:a16="http://schemas.microsoft.com/office/drawing/2014/main" id="{34E7EF2A-29AF-2B3E-E6F0-97F31E96E609}"/>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2" name="Google Shape;375;p42">
              <a:extLst>
                <a:ext uri="{FF2B5EF4-FFF2-40B4-BE49-F238E27FC236}">
                  <a16:creationId xmlns:a16="http://schemas.microsoft.com/office/drawing/2014/main" id="{D8A6C8AE-E9C0-BFB7-7DDA-7BECC8436DB0}"/>
                </a:ext>
              </a:extLst>
            </p:cNvPr>
            <p:cNvSpPr/>
            <p:nvPr/>
          </p:nvSpPr>
          <p:spPr>
            <a:xfrm rot="5400013">
              <a:off x="-324640" y="316683"/>
              <a:ext cx="799487" cy="16694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59F0-19BB-F801-3500-BE33F5EAA132}"/>
              </a:ext>
            </a:extLst>
          </p:cNvPr>
          <p:cNvSpPr txBox="1">
            <a:spLocks noGrp="1"/>
          </p:cNvSpPr>
          <p:nvPr>
            <p:ph type="title"/>
          </p:nvPr>
        </p:nvSpPr>
        <p:spPr/>
        <p:txBody>
          <a:bodyPr/>
          <a:lstStyle/>
          <a:p>
            <a:pPr lvl="0"/>
            <a:r>
              <a:rPr lang="en-US" sz="2500"/>
              <a:t>Model Specifications</a:t>
            </a:r>
          </a:p>
        </p:txBody>
      </p:sp>
      <p:sp>
        <p:nvSpPr>
          <p:cNvPr id="3" name="Slide Number Placeholder 3">
            <a:extLst>
              <a:ext uri="{FF2B5EF4-FFF2-40B4-BE49-F238E27FC236}">
                <a16:creationId xmlns:a16="http://schemas.microsoft.com/office/drawing/2014/main" id="{10E65546-FAC0-510F-4452-1954CE52B5ED}"/>
              </a:ext>
            </a:extLst>
          </p:cNvPr>
          <p:cNvSpPr txBox="1"/>
          <p:nvPr/>
        </p:nvSpPr>
        <p:spPr>
          <a:xfrm>
            <a:off x="8472455" y="4663220"/>
            <a:ext cx="548704" cy="393603"/>
          </a:xfrm>
          <a:prstGeom prst="rect">
            <a:avLst/>
          </a:prstGeom>
          <a:noFill/>
          <a:ln cap="flat">
            <a:noFill/>
          </a:ln>
        </p:spPr>
        <p:txBody>
          <a:bodyPr vert="horz" wrap="square" lIns="91421" tIns="91421" rIns="91421" bIns="91421" anchor="ctr"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882B7F3-D55A-7141-A47C-5A9D0FFDDCDD}" type="slidenum">
              <a:t>19</a:t>
            </a:fld>
            <a:endParaRPr lang="es-ES" sz="1200" b="0" i="0" u="none" strike="noStrike" kern="0" cap="none" spc="0" baseline="0">
              <a:solidFill>
                <a:srgbClr val="838383"/>
              </a:solidFill>
              <a:uFillTx/>
              <a:latin typeface="Arial"/>
              <a:ea typeface="Arial"/>
              <a:cs typeface="Arial"/>
            </a:endParaRPr>
          </a:p>
        </p:txBody>
      </p:sp>
      <p:pic>
        <p:nvPicPr>
          <p:cNvPr id="4" name="Picture 5" descr="A black text with a plus and b2b&#10;&#10;AI-generated content may be incorrect.">
            <a:extLst>
              <a:ext uri="{FF2B5EF4-FFF2-40B4-BE49-F238E27FC236}">
                <a16:creationId xmlns:a16="http://schemas.microsoft.com/office/drawing/2014/main" id="{3DB8BF56-09CB-BDF1-E730-B7F010579F5D}"/>
              </a:ext>
            </a:extLst>
          </p:cNvPr>
          <p:cNvPicPr>
            <a:picLocks noChangeAspect="1"/>
          </p:cNvPicPr>
          <p:nvPr/>
        </p:nvPicPr>
        <p:blipFill>
          <a:blip r:embed="rId2"/>
          <a:stretch>
            <a:fillRect/>
          </a:stretch>
        </p:blipFill>
        <p:spPr>
          <a:xfrm>
            <a:off x="310246" y="1500438"/>
            <a:ext cx="4612818" cy="444453"/>
          </a:xfrm>
          <a:prstGeom prst="rect">
            <a:avLst/>
          </a:prstGeom>
          <a:noFill/>
          <a:ln cap="flat">
            <a:noFill/>
          </a:ln>
        </p:spPr>
      </p:pic>
      <p:pic>
        <p:nvPicPr>
          <p:cNvPr id="5" name="Picture 8" descr="A black text on a white background&#10;&#10;AI-generated content may be incorrect.">
            <a:extLst>
              <a:ext uri="{FF2B5EF4-FFF2-40B4-BE49-F238E27FC236}">
                <a16:creationId xmlns:a16="http://schemas.microsoft.com/office/drawing/2014/main" id="{E4E68670-C21E-BDB4-1AC3-D0E70454C6BA}"/>
              </a:ext>
            </a:extLst>
          </p:cNvPr>
          <p:cNvPicPr>
            <a:picLocks noChangeAspect="1"/>
          </p:cNvPicPr>
          <p:nvPr/>
        </p:nvPicPr>
        <p:blipFill>
          <a:blip r:embed="rId3"/>
          <a:stretch>
            <a:fillRect/>
          </a:stretch>
        </p:blipFill>
        <p:spPr>
          <a:xfrm>
            <a:off x="257175" y="2407103"/>
            <a:ext cx="4274006" cy="451759"/>
          </a:xfrm>
          <a:prstGeom prst="rect">
            <a:avLst/>
          </a:prstGeom>
          <a:noFill/>
          <a:ln cap="flat">
            <a:noFill/>
          </a:ln>
        </p:spPr>
      </p:pic>
      <p:pic>
        <p:nvPicPr>
          <p:cNvPr id="6" name="Picture 9" descr="A black text with a plus and a positive symbol&#10;&#10;AI-generated content may be incorrect.">
            <a:extLst>
              <a:ext uri="{FF2B5EF4-FFF2-40B4-BE49-F238E27FC236}">
                <a16:creationId xmlns:a16="http://schemas.microsoft.com/office/drawing/2014/main" id="{8E01AB56-2473-A831-04BC-C04831CFA5D9}"/>
              </a:ext>
            </a:extLst>
          </p:cNvPr>
          <p:cNvPicPr>
            <a:picLocks noChangeAspect="1"/>
          </p:cNvPicPr>
          <p:nvPr/>
        </p:nvPicPr>
        <p:blipFill>
          <a:blip r:embed="rId4"/>
          <a:stretch>
            <a:fillRect/>
          </a:stretch>
        </p:blipFill>
        <p:spPr>
          <a:xfrm>
            <a:off x="257175" y="3428158"/>
            <a:ext cx="8543925" cy="381323"/>
          </a:xfrm>
          <a:prstGeom prst="rect">
            <a:avLst/>
          </a:prstGeom>
          <a:noFill/>
          <a:ln cap="flat">
            <a:noFill/>
          </a:ln>
        </p:spPr>
      </p:pic>
      <p:sp>
        <p:nvSpPr>
          <p:cNvPr id="7" name="TextBox 10">
            <a:extLst>
              <a:ext uri="{FF2B5EF4-FFF2-40B4-BE49-F238E27FC236}">
                <a16:creationId xmlns:a16="http://schemas.microsoft.com/office/drawing/2014/main" id="{14A602FD-B0B9-B0D5-E092-78C207F903E3}"/>
              </a:ext>
            </a:extLst>
          </p:cNvPr>
          <p:cNvSpPr txBox="1"/>
          <p:nvPr/>
        </p:nvSpPr>
        <p:spPr>
          <a:xfrm>
            <a:off x="310118" y="1196163"/>
            <a:ext cx="41732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sng" strike="noStrike" kern="0" cap="none" spc="0" baseline="0">
                <a:solidFill>
                  <a:srgbClr val="000000"/>
                </a:solidFill>
                <a:uFillTx/>
                <a:latin typeface="Arial"/>
                <a:ea typeface="Arial"/>
                <a:cs typeface="Arial"/>
              </a:rPr>
              <a:t>Specification 1:</a:t>
            </a:r>
          </a:p>
        </p:txBody>
      </p:sp>
      <p:sp>
        <p:nvSpPr>
          <p:cNvPr id="8" name="TextBox 12">
            <a:extLst>
              <a:ext uri="{FF2B5EF4-FFF2-40B4-BE49-F238E27FC236}">
                <a16:creationId xmlns:a16="http://schemas.microsoft.com/office/drawing/2014/main" id="{D172390A-324B-8F20-F205-3CB7BF886119}"/>
              </a:ext>
            </a:extLst>
          </p:cNvPr>
          <p:cNvSpPr txBox="1"/>
          <p:nvPr/>
        </p:nvSpPr>
        <p:spPr>
          <a:xfrm>
            <a:off x="310118" y="2102397"/>
            <a:ext cx="41732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sng" strike="noStrike" kern="0" cap="none" spc="0" baseline="0">
                <a:solidFill>
                  <a:srgbClr val="000000"/>
                </a:solidFill>
                <a:uFillTx/>
                <a:latin typeface="Arial"/>
                <a:ea typeface="Arial"/>
                <a:cs typeface="Arial"/>
              </a:rPr>
              <a:t>Specification 2:</a:t>
            </a:r>
          </a:p>
        </p:txBody>
      </p:sp>
      <p:sp>
        <p:nvSpPr>
          <p:cNvPr id="9" name="TextBox 13">
            <a:extLst>
              <a:ext uri="{FF2B5EF4-FFF2-40B4-BE49-F238E27FC236}">
                <a16:creationId xmlns:a16="http://schemas.microsoft.com/office/drawing/2014/main" id="{7E866021-49F8-0318-8F57-4B33845A64F7}"/>
              </a:ext>
            </a:extLst>
          </p:cNvPr>
          <p:cNvSpPr txBox="1"/>
          <p:nvPr/>
        </p:nvSpPr>
        <p:spPr>
          <a:xfrm>
            <a:off x="310118" y="3122932"/>
            <a:ext cx="41732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sng" strike="noStrike" kern="0" cap="none" spc="0" baseline="0">
                <a:solidFill>
                  <a:srgbClr val="000000"/>
                </a:solidFill>
                <a:uFillTx/>
                <a:latin typeface="Arial"/>
                <a:ea typeface="Arial"/>
                <a:cs typeface="Arial"/>
              </a:rPr>
              <a:t>Specification 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FB07C9EB-F429-2976-83C8-61268B6DEF56}"/>
              </a:ext>
            </a:extLst>
          </p:cNvPr>
          <p:cNvSpPr txBox="1">
            <a:spLocks noGrp="1"/>
          </p:cNvSpPr>
          <p:nvPr>
            <p:ph type="title"/>
          </p:nvPr>
        </p:nvSpPr>
        <p:spPr>
          <a:xfrm>
            <a:off x="595173" y="541818"/>
            <a:ext cx="3473000" cy="536615"/>
          </a:xfrm>
        </p:spPr>
        <p:txBody>
          <a:bodyPr/>
          <a:lstStyle/>
          <a:p>
            <a:pPr lvl="0" algn="l"/>
            <a:r>
              <a:rPr lang="en-GB">
                <a:solidFill>
                  <a:srgbClr val="222222"/>
                </a:solidFill>
                <a:latin typeface="Segoe UI Black"/>
              </a:rPr>
              <a:t>Motivation</a:t>
            </a:r>
          </a:p>
        </p:txBody>
      </p:sp>
      <p:sp>
        <p:nvSpPr>
          <p:cNvPr id="3" name="Google Shape;137;p27">
            <a:extLst>
              <a:ext uri="{FF2B5EF4-FFF2-40B4-BE49-F238E27FC236}">
                <a16:creationId xmlns:a16="http://schemas.microsoft.com/office/drawing/2014/main" id="{8E5E8F9A-6713-4550-CEB8-87C568D8AED5}"/>
              </a:ext>
            </a:extLst>
          </p:cNvPr>
          <p:cNvSpPr txBox="1"/>
          <p:nvPr/>
        </p:nvSpPr>
        <p:spPr>
          <a:xfrm>
            <a:off x="595173" y="1085310"/>
            <a:ext cx="7880527" cy="3689128"/>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Catamaran Light"/>
                <a:ea typeface="Catamaran Light"/>
                <a:cs typeface="Catamaran Light"/>
              </a:rPr>
              <a:t>Pink tax (price gap) understood as the price difference in the unit price of a product where treatment is being marketed towards women.</a:t>
            </a:r>
          </a:p>
          <a:p>
            <a:pPr marL="0"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endParaRPr lang="en-GB" sz="1200" b="0" i="0" u="none" strike="noStrike" kern="0" cap="none" spc="0" baseline="0">
              <a:solidFill>
                <a:srgbClr val="434343"/>
              </a:solidFill>
              <a:uFillTx/>
              <a:latin typeface="Catamaran Light"/>
              <a:ea typeface="Catamaran Light"/>
              <a:cs typeface="Catamaran Light"/>
            </a:endParaRPr>
          </a:p>
          <a:p>
            <a:pPr marL="457200" marR="0" lvl="0" indent="-304796" algn="l" defTabSz="914400" rtl="0" fontAlgn="auto" hangingPunct="1">
              <a:lnSpc>
                <a:spcPct val="115000"/>
              </a:lnSpc>
              <a:spcBef>
                <a:spcPts val="0"/>
              </a:spcBef>
              <a:spcAft>
                <a:spcPts val="600"/>
              </a:spcAft>
              <a:buClr>
                <a:srgbClr val="A16685"/>
              </a:buClr>
              <a:buSzPts val="1200"/>
              <a:buFont typeface="Catamaran Medium"/>
              <a:buAutoNum type="arabicPeriod"/>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Catamaran Light"/>
                <a:ea typeface="Catamaran Light"/>
                <a:cs typeface="Catamaran Light"/>
              </a:rPr>
              <a:t>Followed methodology in Moshary, Tuchman, and Vajravelu (2023) to select product categories</a:t>
            </a:r>
          </a:p>
          <a:p>
            <a:pPr marL="152403"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Catamaran Light"/>
                <a:ea typeface="Catamaran Light"/>
                <a:cs typeface="Catamaran Light"/>
              </a:rPr>
              <a:t>Body wash, cleaning liquid, hair dye, oral care, perfume/cologne, razors, shampoo/conditioners, shaving cream, skincare, supplements</a:t>
            </a:r>
          </a:p>
          <a:p>
            <a:pPr marL="152403" marR="0" lvl="0" indent="0" algn="l" defTabSz="914400" rtl="0" fontAlgn="auto" hangingPunct="1">
              <a:lnSpc>
                <a:spcPct val="115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A16685"/>
                </a:solidFill>
                <a:uFillTx/>
                <a:latin typeface="Catamaran Light"/>
                <a:ea typeface="Catamaran Light"/>
                <a:cs typeface="Catamaran Light"/>
              </a:rPr>
              <a:t>	+</a:t>
            </a:r>
            <a:r>
              <a:rPr lang="en-GB" sz="1200" b="0" i="0" u="none" strike="noStrike" kern="0" cap="none" spc="0" baseline="0">
                <a:solidFill>
                  <a:srgbClr val="434343"/>
                </a:solidFill>
                <a:uFillTx/>
                <a:latin typeface="Catamaran Light"/>
                <a:ea typeface="Catamaran Light"/>
                <a:cs typeface="Catamaran Light"/>
              </a:rPr>
              <a:t> Use explicitly labelled products (identified by keywords) to increase model training sample size</a:t>
            </a:r>
          </a:p>
          <a:p>
            <a:pPr marL="609603" marR="0" lvl="1" indent="0" algn="l" defTabSz="914400" rtl="0" fontAlgn="auto" hangingPunct="1">
              <a:lnSpc>
                <a:spcPct val="115000"/>
              </a:lnSpc>
              <a:spcBef>
                <a:spcPts val="0"/>
              </a:spcBef>
              <a:spcAft>
                <a:spcPts val="600"/>
              </a:spcAft>
              <a:buNone/>
              <a:tabLst/>
              <a:defRPr sz="1800" b="0" i="0" u="none" strike="noStrike" kern="0" cap="none" spc="0" baseline="0">
                <a:solidFill>
                  <a:srgbClr val="000000"/>
                </a:solidFill>
                <a:uFillTx/>
              </a:defRPr>
            </a:pPr>
            <a:r>
              <a:rPr lang="en-GB" sz="1200" b="1" i="0" u="none" strike="noStrike" kern="0" cap="none" spc="0" baseline="0">
                <a:solidFill>
                  <a:srgbClr val="A16685"/>
                </a:solidFill>
                <a:uFillTx/>
                <a:latin typeface="Catamaran Light"/>
                <a:ea typeface="Catamaran Light"/>
                <a:cs typeface="Catamaran Light"/>
              </a:rPr>
              <a:t>	- </a:t>
            </a:r>
            <a:r>
              <a:rPr lang="en-GB" sz="1200" b="0" i="0" u="none" strike="noStrike" kern="0" cap="none" spc="0" baseline="0">
                <a:solidFill>
                  <a:srgbClr val="434343"/>
                </a:solidFill>
                <a:uFillTx/>
                <a:latin typeface="Catamaran Light"/>
                <a:ea typeface="Catamaran Light"/>
                <a:cs typeface="Catamaran Light"/>
              </a:rPr>
              <a:t>Matching by ingredients not possible</a:t>
            </a:r>
          </a:p>
          <a:p>
            <a:pPr marL="457200" marR="0" lvl="0" indent="-304796" algn="l" defTabSz="914400" rtl="0" fontAlgn="auto" hangingPunct="1">
              <a:lnSpc>
                <a:spcPct val="115000"/>
              </a:lnSpc>
              <a:spcBef>
                <a:spcPts val="0"/>
              </a:spcBef>
              <a:spcAft>
                <a:spcPts val="600"/>
              </a:spcAft>
              <a:buClr>
                <a:srgbClr val="A16685"/>
              </a:buClr>
              <a:buSzPts val="1200"/>
              <a:buFont typeface="Arial"/>
              <a:buAutoNum type="arabicPeriod" startAt="2"/>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Catamaran Light"/>
                <a:ea typeface="Catamaran Light"/>
                <a:cs typeface="Catamaran Light"/>
              </a:rPr>
              <a:t>Objectives: </a:t>
            </a:r>
          </a:p>
          <a:p>
            <a:pPr marL="914400" marR="0" lvl="0" indent="-304796" algn="l" defTabSz="914400" rtl="0" fontAlgn="auto" hangingPunct="1">
              <a:lnSpc>
                <a:spcPct val="115000"/>
              </a:lnSpc>
              <a:spcBef>
                <a:spcPts val="0"/>
              </a:spcBef>
              <a:spcAft>
                <a:spcPts val="0"/>
              </a:spcAft>
              <a:buClr>
                <a:srgbClr val="A16685"/>
              </a:buClr>
              <a:buSzPts val="1200"/>
              <a:buFont typeface="Catamaran Light"/>
              <a:buChar char="●"/>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Catamaran Light"/>
                <a:ea typeface="Catamaran Light"/>
                <a:cs typeface="Catamaran Light"/>
              </a:rPr>
              <a:t>Identify price differentials by product category</a:t>
            </a:r>
          </a:p>
          <a:p>
            <a:pPr marL="914400" marR="0" lvl="0" indent="-304796" algn="l" defTabSz="914400" rtl="0" fontAlgn="auto" hangingPunct="1">
              <a:lnSpc>
                <a:spcPct val="115000"/>
              </a:lnSpc>
              <a:spcBef>
                <a:spcPts val="0"/>
              </a:spcBef>
              <a:spcAft>
                <a:spcPts val="0"/>
              </a:spcAft>
              <a:buClr>
                <a:srgbClr val="A16685"/>
              </a:buClr>
              <a:buSzPts val="1200"/>
              <a:buFont typeface="Catamaran Light"/>
              <a:buChar char="●"/>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Catamaran Light"/>
                <a:ea typeface="Catamaran Light"/>
                <a:cs typeface="Catamaran Light"/>
              </a:rPr>
              <a:t>Analyse differential discounting and price variation for women/men</a:t>
            </a:r>
          </a:p>
          <a:p>
            <a:pPr marL="457200" marR="0" lvl="0" indent="-304796" algn="l" defTabSz="914400" rtl="0" fontAlgn="auto" hangingPunct="1">
              <a:lnSpc>
                <a:spcPct val="115000"/>
              </a:lnSpc>
              <a:spcBef>
                <a:spcPts val="600"/>
              </a:spcBef>
              <a:spcAft>
                <a:spcPts val="600"/>
              </a:spcAft>
              <a:buClr>
                <a:srgbClr val="A16685"/>
              </a:buClr>
              <a:buSzPts val="1200"/>
              <a:buFont typeface="Arial"/>
              <a:buAutoNum type="arabicPeriod" startAt="3"/>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Catamaran Light"/>
                <a:ea typeface="Catamaran Light"/>
                <a:cs typeface="Catamaran Light"/>
              </a:rPr>
              <a:t>Conceptual understanding of the pink tax may vary across product categories </a:t>
            </a:r>
          </a:p>
          <a:p>
            <a:pPr marL="914400" marR="0" lvl="0" indent="-304796" algn="l" defTabSz="914400" rtl="0" fontAlgn="auto" hangingPunct="1">
              <a:lnSpc>
                <a:spcPct val="115000"/>
              </a:lnSpc>
              <a:spcBef>
                <a:spcPts val="0"/>
              </a:spcBef>
              <a:spcAft>
                <a:spcPts val="0"/>
              </a:spcAft>
              <a:buClr>
                <a:srgbClr val="A16685"/>
              </a:buClr>
              <a:buSzPts val="1200"/>
              <a:buFont typeface="Livvic Light"/>
              <a:buChar char="●"/>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Catamaran Light"/>
                <a:ea typeface="Catamaran Light"/>
                <a:cs typeface="Catamaran Light"/>
              </a:rPr>
              <a:t>For some products, men will be the default customer base, for some it will be women</a:t>
            </a:r>
          </a:p>
          <a:p>
            <a:pPr marL="914400" marR="0" lvl="0" indent="-304796" algn="l" defTabSz="914400" rtl="0" fontAlgn="auto" hangingPunct="1">
              <a:lnSpc>
                <a:spcPct val="115000"/>
              </a:lnSpc>
              <a:spcBef>
                <a:spcPts val="0"/>
              </a:spcBef>
              <a:spcAft>
                <a:spcPts val="0"/>
              </a:spcAft>
              <a:buClr>
                <a:srgbClr val="A16685"/>
              </a:buClr>
              <a:buSzPts val="1200"/>
              <a:buFont typeface="Livvic Light"/>
              <a:buChar char="●"/>
              <a:tabLst/>
              <a:defRPr sz="1800" b="0" i="0" u="none" strike="noStrike" kern="0" cap="none" spc="0" baseline="0">
                <a:solidFill>
                  <a:srgbClr val="000000"/>
                </a:solidFill>
                <a:uFillTx/>
              </a:defRPr>
            </a:pPr>
            <a:r>
              <a:rPr lang="en-GB" sz="1200" b="0" i="0" u="none" strike="noStrike" kern="0" cap="none" spc="0" baseline="0">
                <a:solidFill>
                  <a:srgbClr val="434343"/>
                </a:solidFill>
                <a:uFillTx/>
                <a:latin typeface="Catamaran Light"/>
                <a:ea typeface="Catamaran Light"/>
                <a:cs typeface="Catamaran Light"/>
              </a:rPr>
              <a:t>Do not consider categories where there is not direct comparison, e.g. make-up, nail polish</a:t>
            </a:r>
          </a:p>
        </p:txBody>
      </p:sp>
      <p:grpSp>
        <p:nvGrpSpPr>
          <p:cNvPr id="4" name="Group 23">
            <a:extLst>
              <a:ext uri="{FF2B5EF4-FFF2-40B4-BE49-F238E27FC236}">
                <a16:creationId xmlns:a16="http://schemas.microsoft.com/office/drawing/2014/main" id="{68C00115-D618-1716-B6DD-5B763BB5BCB3}"/>
              </a:ext>
            </a:extLst>
          </p:cNvPr>
          <p:cNvGrpSpPr/>
          <p:nvPr/>
        </p:nvGrpSpPr>
        <p:grpSpPr>
          <a:xfrm>
            <a:off x="-8367" y="0"/>
            <a:ext cx="169622" cy="5143500"/>
            <a:chOff x="-8367" y="0"/>
            <a:chExt cx="169622" cy="5143500"/>
          </a:xfrm>
        </p:grpSpPr>
        <p:grpSp>
          <p:nvGrpSpPr>
            <p:cNvPr id="5" name="Group 24">
              <a:extLst>
                <a:ext uri="{FF2B5EF4-FFF2-40B4-BE49-F238E27FC236}">
                  <a16:creationId xmlns:a16="http://schemas.microsoft.com/office/drawing/2014/main" id="{0411AD1B-79D4-B47E-D079-D770B7416179}"/>
                </a:ext>
              </a:extLst>
            </p:cNvPr>
            <p:cNvGrpSpPr/>
            <p:nvPr/>
          </p:nvGrpSpPr>
          <p:grpSpPr>
            <a:xfrm>
              <a:off x="-5687" y="0"/>
              <a:ext cx="166942" cy="5143500"/>
              <a:chOff x="-5687" y="0"/>
              <a:chExt cx="166942" cy="5143500"/>
            </a:xfrm>
          </p:grpSpPr>
          <p:sp>
            <p:nvSpPr>
              <p:cNvPr id="6" name="Google Shape;372;p42">
                <a:extLst>
                  <a:ext uri="{FF2B5EF4-FFF2-40B4-BE49-F238E27FC236}">
                    <a16:creationId xmlns:a16="http://schemas.microsoft.com/office/drawing/2014/main" id="{12E605C0-66DA-5A2C-CC15-B31DCD794F75}"/>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Google Shape;373;p42">
                <a:extLst>
                  <a:ext uri="{FF2B5EF4-FFF2-40B4-BE49-F238E27FC236}">
                    <a16:creationId xmlns:a16="http://schemas.microsoft.com/office/drawing/2014/main" id="{3CEF582D-8EA4-9DE9-E082-CD76967F3956}"/>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8" name="Google Shape;374;p42">
                <a:extLst>
                  <a:ext uri="{FF2B5EF4-FFF2-40B4-BE49-F238E27FC236}">
                    <a16:creationId xmlns:a16="http://schemas.microsoft.com/office/drawing/2014/main" id="{50939774-7198-D535-6912-C69F2093ED3C}"/>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9" name="Google Shape;375;p42">
              <a:extLst>
                <a:ext uri="{FF2B5EF4-FFF2-40B4-BE49-F238E27FC236}">
                  <a16:creationId xmlns:a16="http://schemas.microsoft.com/office/drawing/2014/main" id="{0A238E82-435A-E0E3-CC86-9A34E74B7A79}"/>
                </a:ext>
              </a:extLst>
            </p:cNvPr>
            <p:cNvSpPr/>
            <p:nvPr/>
          </p:nvSpPr>
          <p:spPr>
            <a:xfrm rot="5400013">
              <a:off x="-324640" y="316683"/>
              <a:ext cx="799487" cy="16694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grpSp>
        <p:nvGrpSpPr>
          <p:cNvPr id="10" name="Group 29">
            <a:extLst>
              <a:ext uri="{FF2B5EF4-FFF2-40B4-BE49-F238E27FC236}">
                <a16:creationId xmlns:a16="http://schemas.microsoft.com/office/drawing/2014/main" id="{00218852-C79B-40E4-E769-30E95C0D1CB1}"/>
              </a:ext>
            </a:extLst>
          </p:cNvPr>
          <p:cNvGrpSpPr/>
          <p:nvPr/>
        </p:nvGrpSpPr>
        <p:grpSpPr>
          <a:xfrm>
            <a:off x="8658828" y="0"/>
            <a:ext cx="491297" cy="5143500"/>
            <a:chOff x="8658828" y="0"/>
            <a:chExt cx="491297" cy="5143500"/>
          </a:xfrm>
        </p:grpSpPr>
        <p:grpSp>
          <p:nvGrpSpPr>
            <p:cNvPr id="11" name="Group 30">
              <a:extLst>
                <a:ext uri="{FF2B5EF4-FFF2-40B4-BE49-F238E27FC236}">
                  <a16:creationId xmlns:a16="http://schemas.microsoft.com/office/drawing/2014/main" id="{AF868B8E-09DA-08EE-C913-28BA83260D8F}"/>
                </a:ext>
              </a:extLst>
            </p:cNvPr>
            <p:cNvGrpSpPr/>
            <p:nvPr/>
          </p:nvGrpSpPr>
          <p:grpSpPr>
            <a:xfrm>
              <a:off x="8658828" y="0"/>
              <a:ext cx="483607" cy="5143500"/>
              <a:chOff x="8658828" y="0"/>
              <a:chExt cx="483607" cy="5143500"/>
            </a:xfrm>
          </p:grpSpPr>
          <p:sp>
            <p:nvSpPr>
              <p:cNvPr id="12" name="Google Shape;372;p42">
                <a:extLst>
                  <a:ext uri="{FF2B5EF4-FFF2-40B4-BE49-F238E27FC236}">
                    <a16:creationId xmlns:a16="http://schemas.microsoft.com/office/drawing/2014/main" id="{BFCFC201-B888-7134-80A7-A3528F7FB55D}"/>
                  </a:ext>
                </a:extLst>
              </p:cNvPr>
              <p:cNvSpPr/>
              <p:nvPr/>
            </p:nvSpPr>
            <p:spPr>
              <a:xfrm>
                <a:off x="8658828" y="0"/>
                <a:ext cx="482053"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3" name="Google Shape;373;p42">
                <a:extLst>
                  <a:ext uri="{FF2B5EF4-FFF2-40B4-BE49-F238E27FC236}">
                    <a16:creationId xmlns:a16="http://schemas.microsoft.com/office/drawing/2014/main" id="{5F6CCCB0-DE1B-5384-B2F1-14559B84BFFC}"/>
                  </a:ext>
                </a:extLst>
              </p:cNvPr>
              <p:cNvSpPr/>
              <p:nvPr/>
            </p:nvSpPr>
            <p:spPr>
              <a:xfrm>
                <a:off x="8658828" y="0"/>
                <a:ext cx="482053"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14" name="Google Shape;374;p42">
                <a:extLst>
                  <a:ext uri="{FF2B5EF4-FFF2-40B4-BE49-F238E27FC236}">
                    <a16:creationId xmlns:a16="http://schemas.microsoft.com/office/drawing/2014/main" id="{66EEB832-36DB-DDB4-FD18-AA760BC9349A}"/>
                  </a:ext>
                </a:extLst>
              </p:cNvPr>
              <p:cNvSpPr/>
              <p:nvPr/>
            </p:nvSpPr>
            <p:spPr>
              <a:xfrm>
                <a:off x="8658828" y="0"/>
                <a:ext cx="483607"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5" name="Google Shape;375;p42">
              <a:extLst>
                <a:ext uri="{FF2B5EF4-FFF2-40B4-BE49-F238E27FC236}">
                  <a16:creationId xmlns:a16="http://schemas.microsoft.com/office/drawing/2014/main" id="{4F4E2CD9-21CD-736C-0881-2DF8F3334DAA}"/>
                </a:ext>
              </a:extLst>
            </p:cNvPr>
            <p:cNvSpPr/>
            <p:nvPr/>
          </p:nvSpPr>
          <p:spPr>
            <a:xfrm rot="5400013">
              <a:off x="8508573" y="158346"/>
              <a:ext cx="799487" cy="483617"/>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6" name="Slide Number Placeholder 1">
            <a:extLst>
              <a:ext uri="{FF2B5EF4-FFF2-40B4-BE49-F238E27FC236}">
                <a16:creationId xmlns:a16="http://schemas.microsoft.com/office/drawing/2014/main" id="{6678389C-7406-A701-9DC7-55257BEA0B96}"/>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37BE0D3-F075-8D49-BFBB-3C1880F66665}" type="slidenum">
              <a:t>2</a:t>
            </a:fld>
            <a:endParaRPr lang="es-ES" sz="1200" b="0" i="0" u="none" strike="noStrike" kern="0" cap="none" spc="0" baseline="0">
              <a:solidFill>
                <a:srgbClr val="8E8E8E"/>
              </a:solidFill>
              <a:uFillTx/>
              <a:latin typeface="Arial"/>
              <a:ea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Google Shape;166;p30">
            <a:extLst>
              <a:ext uri="{FF2B5EF4-FFF2-40B4-BE49-F238E27FC236}">
                <a16:creationId xmlns:a16="http://schemas.microsoft.com/office/drawing/2014/main" id="{2DE186C8-E61A-7457-D97D-A76E82F7D2B4}"/>
              </a:ext>
            </a:extLst>
          </p:cNvPr>
          <p:cNvSpPr txBox="1">
            <a:spLocks noGrp="1"/>
          </p:cNvSpPr>
          <p:nvPr>
            <p:ph type="title"/>
          </p:nvPr>
        </p:nvSpPr>
        <p:spPr>
          <a:xfrm>
            <a:off x="405124" y="227200"/>
            <a:ext cx="8417893" cy="572697"/>
          </a:xfrm>
        </p:spPr>
        <p:txBody>
          <a:bodyPr/>
          <a:lstStyle/>
          <a:p>
            <a:pPr lvl="0"/>
            <a:r>
              <a:rPr lang="en-GB" sz="2500">
                <a:latin typeface="Segoe UI Black" pitchFamily="34"/>
              </a:rPr>
              <a:t>Miscellaneous</a:t>
            </a:r>
          </a:p>
        </p:txBody>
      </p:sp>
      <p:sp>
        <p:nvSpPr>
          <p:cNvPr id="3" name="Google Shape;171;p30">
            <a:extLst>
              <a:ext uri="{FF2B5EF4-FFF2-40B4-BE49-F238E27FC236}">
                <a16:creationId xmlns:a16="http://schemas.microsoft.com/office/drawing/2014/main" id="{DA5FA97F-B8C6-27EF-D3CE-082B63243AA7}"/>
              </a:ext>
            </a:extLst>
          </p:cNvPr>
          <p:cNvSpPr txBox="1">
            <a:spLocks noGrp="1"/>
          </p:cNvSpPr>
          <p:nvPr>
            <p:ph type="body" idx="1"/>
          </p:nvPr>
        </p:nvSpPr>
        <p:spPr>
          <a:xfrm>
            <a:off x="641844" y="828528"/>
            <a:ext cx="5837877" cy="4120514"/>
          </a:xfrm>
        </p:spPr>
        <p:txBody>
          <a:bodyPr>
            <a:noAutofit/>
          </a:bodyPr>
          <a:lstStyle/>
          <a:p>
            <a:pPr marL="171450" lvl="0" indent="-171450">
              <a:lnSpc>
                <a:spcPct val="110000"/>
              </a:lnSpc>
              <a:spcAft>
                <a:spcPts val="1200"/>
              </a:spcAft>
              <a:buClr>
                <a:srgbClr val="A16685"/>
              </a:buClr>
              <a:buSzPct val="100000"/>
              <a:buFont typeface="Wingdings" pitchFamily="2"/>
              <a:buChar char="§"/>
            </a:pPr>
            <a:r>
              <a:rPr lang="en-GB">
                <a:solidFill>
                  <a:srgbClr val="000000"/>
                </a:solidFill>
                <a:latin typeface="Segoe UI Semilight" pitchFamily="34"/>
                <a:cs typeface="Segoe UI Semilight" pitchFamily="34"/>
              </a:rPr>
              <a:t>Categories keywords: </a:t>
            </a:r>
            <a:endParaRPr lang="en-GB" sz="1050">
              <a:solidFill>
                <a:srgbClr val="8E8E8E"/>
              </a:solidFill>
              <a:latin typeface="Consolas" pitchFamily="49"/>
            </a:endParaRPr>
          </a:p>
          <a:p>
            <a:pPr marL="0" lvl="0" indent="0">
              <a:lnSpc>
                <a:spcPct val="110000"/>
              </a:lnSpc>
              <a:spcAft>
                <a:spcPts val="1200"/>
              </a:spcAft>
              <a:buNone/>
            </a:pPr>
            <a:r>
              <a:rPr lang="en-GB" sz="1050">
                <a:solidFill>
                  <a:srgbClr val="8E8E8E"/>
                </a:solidFill>
                <a:latin typeface="Consolas" pitchFamily="49"/>
                <a:cs typeface="Segoe UI Semilight" pitchFamily="34"/>
              </a:rPr>
              <a:t> "Perfume/Cologne": {"perfume", "cologne", "eau de toilette", "eau de parfum", "parfum", "aftershave", "body mist"} </a:t>
            </a:r>
          </a:p>
          <a:p>
            <a:pPr marL="171450" lvl="0" indent="-171450">
              <a:lnSpc>
                <a:spcPct val="110000"/>
              </a:lnSpc>
              <a:spcAft>
                <a:spcPts val="1200"/>
              </a:spcAft>
              <a:buClr>
                <a:srgbClr val="A16685"/>
              </a:buClr>
              <a:buSzPct val="100000"/>
              <a:buFont typeface="Wingdings" pitchFamily="2"/>
              <a:buChar char="§"/>
            </a:pPr>
            <a:r>
              <a:rPr lang="en-GB">
                <a:solidFill>
                  <a:srgbClr val="000000"/>
                </a:solidFill>
                <a:latin typeface="Segoe UI Semilight" pitchFamily="34"/>
                <a:cs typeface="Segoe UI Semilight" pitchFamily="34"/>
              </a:rPr>
              <a:t>Explicit label keywords: </a:t>
            </a:r>
            <a:endParaRPr lang="en-GB" sz="1050">
              <a:solidFill>
                <a:srgbClr val="8E8E8E"/>
              </a:solidFill>
              <a:latin typeface="Consolas" pitchFamily="49"/>
            </a:endParaRPr>
          </a:p>
          <a:p>
            <a:pPr marL="114300" lvl="0" indent="0">
              <a:lnSpc>
                <a:spcPts val="1425"/>
              </a:lnSpc>
              <a:spcAft>
                <a:spcPts val="1200"/>
              </a:spcAft>
              <a:buNone/>
            </a:pPr>
            <a:r>
              <a:rPr lang="en-GB" sz="1050">
                <a:solidFill>
                  <a:srgbClr val="8E8E8E"/>
                </a:solidFill>
                <a:latin typeface="Consolas" pitchFamily="49"/>
              </a:rPr>
              <a:t>female_keywords = {"women", "female", "girl", "ladies", "her", "feminine", "lady", "woman", "girls", "makeup", "make up", "nailpolish", "nail polish", "pregnant", "menopause", "conception", "pregnancy", "for her", "hers"}</a:t>
            </a:r>
            <a:endParaRPr lang="en-GB">
              <a:solidFill>
                <a:srgbClr val="000000"/>
              </a:solidFill>
              <a:latin typeface="Segoe UI Semilight" pitchFamily="34"/>
              <a:cs typeface="Segoe UI Semilight" pitchFamily="34"/>
            </a:endParaRPr>
          </a:p>
          <a:p>
            <a:pPr marL="171450" lvl="0" indent="-171450">
              <a:lnSpc>
                <a:spcPct val="110000"/>
              </a:lnSpc>
              <a:buClr>
                <a:srgbClr val="A16685"/>
              </a:buClr>
              <a:buSzPct val="100000"/>
              <a:buFont typeface="Wingdings" pitchFamily="2"/>
              <a:buChar char="§"/>
            </a:pPr>
            <a:r>
              <a:rPr lang="en-GB">
                <a:solidFill>
                  <a:srgbClr val="000000"/>
                </a:solidFill>
                <a:latin typeface="Segoe UI Semilight" pitchFamily="34"/>
                <a:cs typeface="Segoe UI Semilight" pitchFamily="34"/>
              </a:rPr>
              <a:t>During our analysis some products had to be manually handled, </a:t>
            </a:r>
          </a:p>
          <a:p>
            <a:pPr marL="628650" lvl="1" indent="-171450">
              <a:lnSpc>
                <a:spcPct val="110000"/>
              </a:lnSpc>
              <a:spcBef>
                <a:spcPts val="0"/>
              </a:spcBef>
              <a:spcAft>
                <a:spcPts val="1200"/>
              </a:spcAft>
              <a:buClr>
                <a:srgbClr val="A16685"/>
              </a:buClr>
              <a:buFont typeface="Wingdings" pitchFamily="2"/>
              <a:buChar char="§"/>
            </a:pPr>
            <a:r>
              <a:rPr lang="en-GB" sz="1200" kern="0">
                <a:latin typeface="Segoe UI Semilight" pitchFamily="34"/>
                <a:cs typeface="Segoe UI Semilight" pitchFamily="34"/>
              </a:rPr>
              <a:t>e.g. Razors - brand of scooters</a:t>
            </a:r>
          </a:p>
          <a:p>
            <a:pPr marL="171450" lvl="0" indent="-171450">
              <a:lnSpc>
                <a:spcPct val="110000"/>
              </a:lnSpc>
              <a:buClr>
                <a:srgbClr val="A16685"/>
              </a:buClr>
              <a:buSzPct val="100000"/>
              <a:buFont typeface="Wingdings" pitchFamily="2"/>
              <a:buChar char="§"/>
            </a:pPr>
            <a:r>
              <a:rPr lang="en-GB">
                <a:solidFill>
                  <a:srgbClr val="000000"/>
                </a:solidFill>
                <a:latin typeface="Segoe UI Semilight" pitchFamily="34"/>
                <a:cs typeface="Segoe UI Semilight" pitchFamily="34"/>
              </a:rPr>
              <a:t>Some categories might appear to be gendered but are not.</a:t>
            </a:r>
          </a:p>
          <a:p>
            <a:pPr marL="628650" lvl="1" indent="-171450">
              <a:lnSpc>
                <a:spcPct val="110000"/>
              </a:lnSpc>
              <a:spcBef>
                <a:spcPts val="0"/>
              </a:spcBef>
              <a:spcAft>
                <a:spcPts val="1200"/>
              </a:spcAft>
              <a:buClr>
                <a:srgbClr val="A16685"/>
              </a:buClr>
              <a:buFont typeface="Wingdings" pitchFamily="2"/>
              <a:buChar char="§"/>
            </a:pPr>
            <a:r>
              <a:rPr lang="en-GB" sz="1200" kern="0">
                <a:latin typeface="Segoe UI Semilight" pitchFamily="34"/>
                <a:cs typeface="Segoe UI Semilight" pitchFamily="34"/>
              </a:rPr>
              <a:t>For example, vapes, although are vividly coloured, are not gendered but tend to be coloured according to flavour</a:t>
            </a:r>
          </a:p>
        </p:txBody>
      </p:sp>
      <p:sp>
        <p:nvSpPr>
          <p:cNvPr id="4" name="Slide Number Placeholder 1">
            <a:extLst>
              <a:ext uri="{FF2B5EF4-FFF2-40B4-BE49-F238E27FC236}">
                <a16:creationId xmlns:a16="http://schemas.microsoft.com/office/drawing/2014/main" id="{31CB9852-F370-2AEA-9D2F-189F04139936}"/>
              </a:ext>
            </a:extLst>
          </p:cNvPr>
          <p:cNvSpPr txBox="1"/>
          <p:nvPr/>
        </p:nvSpPr>
        <p:spPr>
          <a:xfrm>
            <a:off x="8472455" y="4663220"/>
            <a:ext cx="548704" cy="393603"/>
          </a:xfrm>
          <a:prstGeom prst="rect">
            <a:avLst/>
          </a:prstGeom>
          <a:noFill/>
          <a:ln cap="flat">
            <a:noFill/>
          </a:ln>
        </p:spPr>
        <p:txBody>
          <a:bodyPr vert="horz" wrap="square" lIns="91421" tIns="91421" rIns="91421" bIns="91421" anchor="ctr"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A59F926-2F0C-004B-8539-07A2CAF9E439}" type="slidenum">
              <a:t>20</a:t>
            </a:fld>
            <a:endParaRPr lang="es-ES" sz="1200" b="0" i="0" u="none" strike="noStrike" kern="0" cap="none" spc="0" baseline="0">
              <a:solidFill>
                <a:srgbClr val="838383"/>
              </a:solidFill>
              <a:uFillTx/>
              <a:latin typeface="Arial"/>
              <a:ea typeface="Arial"/>
              <a:cs typeface="Arial"/>
            </a:endParaRPr>
          </a:p>
        </p:txBody>
      </p:sp>
      <p:grpSp>
        <p:nvGrpSpPr>
          <p:cNvPr id="5" name="Group 2">
            <a:extLst>
              <a:ext uri="{FF2B5EF4-FFF2-40B4-BE49-F238E27FC236}">
                <a16:creationId xmlns:a16="http://schemas.microsoft.com/office/drawing/2014/main" id="{E5EFF343-B398-EE4F-4217-5CD349A0A524}"/>
              </a:ext>
            </a:extLst>
          </p:cNvPr>
          <p:cNvGrpSpPr/>
          <p:nvPr/>
        </p:nvGrpSpPr>
        <p:grpSpPr>
          <a:xfrm>
            <a:off x="-8367" y="0"/>
            <a:ext cx="169622" cy="5143500"/>
            <a:chOff x="-8367" y="0"/>
            <a:chExt cx="169622" cy="5143500"/>
          </a:xfrm>
        </p:grpSpPr>
        <p:grpSp>
          <p:nvGrpSpPr>
            <p:cNvPr id="6" name="Group 3">
              <a:extLst>
                <a:ext uri="{FF2B5EF4-FFF2-40B4-BE49-F238E27FC236}">
                  <a16:creationId xmlns:a16="http://schemas.microsoft.com/office/drawing/2014/main" id="{AE65DEF4-0EF4-ECD1-B29D-EA8075B09067}"/>
                </a:ext>
              </a:extLst>
            </p:cNvPr>
            <p:cNvGrpSpPr/>
            <p:nvPr/>
          </p:nvGrpSpPr>
          <p:grpSpPr>
            <a:xfrm>
              <a:off x="-5687" y="0"/>
              <a:ext cx="166942" cy="5143500"/>
              <a:chOff x="-5687" y="0"/>
              <a:chExt cx="166942" cy="5143500"/>
            </a:xfrm>
          </p:grpSpPr>
          <p:sp>
            <p:nvSpPr>
              <p:cNvPr id="7" name="Google Shape;372;p42">
                <a:extLst>
                  <a:ext uri="{FF2B5EF4-FFF2-40B4-BE49-F238E27FC236}">
                    <a16:creationId xmlns:a16="http://schemas.microsoft.com/office/drawing/2014/main" id="{973BA898-D7C6-C72C-DF1B-24DB08A81EDF}"/>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8" name="Google Shape;373;p42">
                <a:extLst>
                  <a:ext uri="{FF2B5EF4-FFF2-40B4-BE49-F238E27FC236}">
                    <a16:creationId xmlns:a16="http://schemas.microsoft.com/office/drawing/2014/main" id="{BE7B5D33-DE16-F76C-CEB2-F952C9184B10}"/>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 name="Google Shape;374;p42">
                <a:extLst>
                  <a:ext uri="{FF2B5EF4-FFF2-40B4-BE49-F238E27FC236}">
                    <a16:creationId xmlns:a16="http://schemas.microsoft.com/office/drawing/2014/main" id="{0BDEDB7B-86A5-B9E6-830B-127846FAD7B2}"/>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10" name="Google Shape;375;p42">
              <a:extLst>
                <a:ext uri="{FF2B5EF4-FFF2-40B4-BE49-F238E27FC236}">
                  <a16:creationId xmlns:a16="http://schemas.microsoft.com/office/drawing/2014/main" id="{0D3F055F-D3C3-2A73-C8A0-6DCA279C0C5F}"/>
                </a:ext>
              </a:extLst>
            </p:cNvPr>
            <p:cNvSpPr/>
            <p:nvPr/>
          </p:nvSpPr>
          <p:spPr>
            <a:xfrm rot="5400013">
              <a:off x="-324640" y="316683"/>
              <a:ext cx="799487" cy="16694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grpSp>
        <p:nvGrpSpPr>
          <p:cNvPr id="11" name="Group 20">
            <a:extLst>
              <a:ext uri="{FF2B5EF4-FFF2-40B4-BE49-F238E27FC236}">
                <a16:creationId xmlns:a16="http://schemas.microsoft.com/office/drawing/2014/main" id="{F19BAB16-2E51-4FA0-184C-08B8FD9E8A81}"/>
              </a:ext>
            </a:extLst>
          </p:cNvPr>
          <p:cNvGrpSpPr/>
          <p:nvPr/>
        </p:nvGrpSpPr>
        <p:grpSpPr>
          <a:xfrm>
            <a:off x="6570540" y="2253319"/>
            <a:ext cx="2252478" cy="2261347"/>
            <a:chOff x="6570540" y="2253319"/>
            <a:chExt cx="2252478" cy="2261347"/>
          </a:xfrm>
        </p:grpSpPr>
        <p:grpSp>
          <p:nvGrpSpPr>
            <p:cNvPr id="12" name="Group 18">
              <a:extLst>
                <a:ext uri="{FF2B5EF4-FFF2-40B4-BE49-F238E27FC236}">
                  <a16:creationId xmlns:a16="http://schemas.microsoft.com/office/drawing/2014/main" id="{7F9EB388-E2F6-E4B8-DA23-FD430ED54D80}"/>
                </a:ext>
              </a:extLst>
            </p:cNvPr>
            <p:cNvGrpSpPr/>
            <p:nvPr/>
          </p:nvGrpSpPr>
          <p:grpSpPr>
            <a:xfrm>
              <a:off x="6653622" y="2253319"/>
              <a:ext cx="1848532" cy="1733052"/>
              <a:chOff x="6653622" y="2253319"/>
              <a:chExt cx="1848532" cy="1733052"/>
            </a:xfrm>
          </p:grpSpPr>
          <p:grpSp>
            <p:nvGrpSpPr>
              <p:cNvPr id="13" name="Group 16">
                <a:extLst>
                  <a:ext uri="{FF2B5EF4-FFF2-40B4-BE49-F238E27FC236}">
                    <a16:creationId xmlns:a16="http://schemas.microsoft.com/office/drawing/2014/main" id="{1AB1BCC9-4717-5A5B-9859-FE9D89545FFF}"/>
                  </a:ext>
                </a:extLst>
              </p:cNvPr>
              <p:cNvGrpSpPr/>
              <p:nvPr/>
            </p:nvGrpSpPr>
            <p:grpSpPr>
              <a:xfrm>
                <a:off x="6653622" y="2894386"/>
                <a:ext cx="977429" cy="1091985"/>
                <a:chOff x="6653622" y="2894386"/>
                <a:chExt cx="977429" cy="1091985"/>
              </a:xfrm>
            </p:grpSpPr>
            <p:pic>
              <p:nvPicPr>
                <p:cNvPr id="14" name="Picture 14">
                  <a:extLst>
                    <a:ext uri="{FF2B5EF4-FFF2-40B4-BE49-F238E27FC236}">
                      <a16:creationId xmlns:a16="http://schemas.microsoft.com/office/drawing/2014/main" id="{1409913D-9941-7B28-776C-5C7BA705DD06}"/>
                    </a:ext>
                  </a:extLst>
                </p:cNvPr>
                <p:cNvPicPr>
                  <a:picLocks noChangeAspect="1"/>
                </p:cNvPicPr>
                <p:nvPr/>
              </p:nvPicPr>
              <p:blipFill>
                <a:blip r:embed="rId3"/>
                <a:srcRect t="1894"/>
                <a:stretch>
                  <a:fillRect/>
                </a:stretch>
              </p:blipFill>
              <p:spPr>
                <a:xfrm>
                  <a:off x="6653622" y="2894386"/>
                  <a:ext cx="977429" cy="1091985"/>
                </a:xfrm>
                <a:prstGeom prst="rect">
                  <a:avLst/>
                </a:prstGeom>
                <a:noFill/>
                <a:ln cap="flat">
                  <a:noFill/>
                </a:ln>
              </p:spPr>
            </p:pic>
            <p:sp>
              <p:nvSpPr>
                <p:cNvPr id="15" name="Rectangle 15">
                  <a:extLst>
                    <a:ext uri="{FF2B5EF4-FFF2-40B4-BE49-F238E27FC236}">
                      <a16:creationId xmlns:a16="http://schemas.microsoft.com/office/drawing/2014/main" id="{DA6214D0-3B5C-003C-0709-81A405A57090}"/>
                    </a:ext>
                  </a:extLst>
                </p:cNvPr>
                <p:cNvSpPr/>
                <p:nvPr/>
              </p:nvSpPr>
              <p:spPr>
                <a:xfrm>
                  <a:off x="7065395" y="2894386"/>
                  <a:ext cx="493419" cy="130521"/>
                </a:xfrm>
                <a:prstGeom prst="rect">
                  <a:avLst/>
                </a:prstGeom>
                <a:solidFill>
                  <a:srgbClr val="FFFFFF"/>
                </a:solidFill>
                <a:ln w="2540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FFFFFF"/>
                    </a:solidFill>
                    <a:highlight>
                      <a:srgbClr val="FFFF00"/>
                    </a:highlight>
                    <a:uFillTx/>
                    <a:latin typeface="Arial"/>
                  </a:endParaRPr>
                </a:p>
              </p:txBody>
            </p:sp>
          </p:grpSp>
          <p:pic>
            <p:nvPicPr>
              <p:cNvPr id="16" name="Picture 10">
                <a:extLst>
                  <a:ext uri="{FF2B5EF4-FFF2-40B4-BE49-F238E27FC236}">
                    <a16:creationId xmlns:a16="http://schemas.microsoft.com/office/drawing/2014/main" id="{80432C32-2892-F54F-3EE8-81585D1B0E11}"/>
                  </a:ext>
                </a:extLst>
              </p:cNvPr>
              <p:cNvPicPr>
                <a:picLocks noChangeAspect="1"/>
              </p:cNvPicPr>
              <p:nvPr/>
            </p:nvPicPr>
            <p:blipFill>
              <a:blip r:embed="rId4"/>
              <a:stretch>
                <a:fillRect/>
              </a:stretch>
            </p:blipFill>
            <p:spPr>
              <a:xfrm>
                <a:off x="7489786" y="2253319"/>
                <a:ext cx="992252" cy="1091985"/>
              </a:xfrm>
              <a:prstGeom prst="rect">
                <a:avLst/>
              </a:prstGeom>
              <a:noFill/>
              <a:ln cap="flat">
                <a:noFill/>
              </a:ln>
            </p:spPr>
          </p:pic>
          <p:sp>
            <p:nvSpPr>
              <p:cNvPr id="17" name="Rectangle 17">
                <a:extLst>
                  <a:ext uri="{FF2B5EF4-FFF2-40B4-BE49-F238E27FC236}">
                    <a16:creationId xmlns:a16="http://schemas.microsoft.com/office/drawing/2014/main" id="{06273743-54B0-D39E-BA52-46595A8F0523}"/>
                  </a:ext>
                </a:extLst>
              </p:cNvPr>
              <p:cNvSpPr/>
              <p:nvPr/>
            </p:nvSpPr>
            <p:spPr>
              <a:xfrm>
                <a:off x="8008717" y="2290526"/>
                <a:ext cx="493437" cy="135925"/>
              </a:xfrm>
              <a:prstGeom prst="rect">
                <a:avLst/>
              </a:prstGeom>
              <a:solidFill>
                <a:srgbClr val="FFFFFF"/>
              </a:solidFill>
              <a:ln w="2540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FFFFFF"/>
                  </a:solidFill>
                  <a:highlight>
                    <a:srgbClr val="FFFF00"/>
                  </a:highlight>
                  <a:uFillTx/>
                  <a:latin typeface="Arial"/>
                </a:endParaRPr>
              </a:p>
            </p:txBody>
          </p:sp>
        </p:grpSp>
        <p:sp>
          <p:nvSpPr>
            <p:cNvPr id="18" name="TextBox 19">
              <a:extLst>
                <a:ext uri="{FF2B5EF4-FFF2-40B4-BE49-F238E27FC236}">
                  <a16:creationId xmlns:a16="http://schemas.microsoft.com/office/drawing/2014/main" id="{5351FF14-E45E-C4BA-07F5-A1D91E2B8143}"/>
                </a:ext>
              </a:extLst>
            </p:cNvPr>
            <p:cNvSpPr txBox="1"/>
            <p:nvPr/>
          </p:nvSpPr>
          <p:spPr>
            <a:xfrm>
              <a:off x="6570540" y="4053004"/>
              <a:ext cx="2252478" cy="461662"/>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pitchFamily="34"/>
                  <a:ea typeface="Arial"/>
                  <a:cs typeface="Segoe UI Semilight" pitchFamily="34"/>
                </a:rPr>
                <a:t>Figure 15: </a:t>
              </a:r>
              <a:r>
                <a:rPr lang="en-GB" sz="1200" b="0" i="0" u="none" strike="noStrike" kern="0" cap="none" spc="0" baseline="0">
                  <a:solidFill>
                    <a:srgbClr val="434343"/>
                  </a:solidFill>
                  <a:uFillTx/>
                  <a:latin typeface="Segoe UI Semilight" pitchFamily="34"/>
                  <a:ea typeface="Arial"/>
                  <a:cs typeface="Segoe UI Semilight" pitchFamily="34"/>
                </a:rPr>
                <a:t>Vapes are coloured according to flavour</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2" name="Google Shape;145;p26">
            <a:extLst>
              <a:ext uri="{FF2B5EF4-FFF2-40B4-BE49-F238E27FC236}">
                <a16:creationId xmlns:a16="http://schemas.microsoft.com/office/drawing/2014/main" id="{66F37C23-5256-41F0-8C89-11FB868C4EEB}"/>
              </a:ext>
            </a:extLst>
          </p:cNvPr>
          <p:cNvSpPr txBox="1">
            <a:spLocks noGrp="1"/>
          </p:cNvSpPr>
          <p:nvPr>
            <p:ph type="title"/>
          </p:nvPr>
        </p:nvSpPr>
        <p:spPr>
          <a:xfrm>
            <a:off x="441435" y="445029"/>
            <a:ext cx="8390863" cy="572697"/>
          </a:xfrm>
        </p:spPr>
        <p:txBody>
          <a:bodyPr/>
          <a:lstStyle/>
          <a:p>
            <a:pPr lvl="0"/>
            <a:r>
              <a:rPr lang="es-ES" sz="2400">
                <a:latin typeface="Segoe UI Black" pitchFamily="34"/>
              </a:rPr>
              <a:t>References</a:t>
            </a:r>
          </a:p>
        </p:txBody>
      </p:sp>
      <p:sp>
        <p:nvSpPr>
          <p:cNvPr id="3" name="Google Shape;146;p26">
            <a:extLst>
              <a:ext uri="{FF2B5EF4-FFF2-40B4-BE49-F238E27FC236}">
                <a16:creationId xmlns:a16="http://schemas.microsoft.com/office/drawing/2014/main" id="{B5EC9C2C-BF96-AAA9-9A34-C478AF75BAE3}"/>
              </a:ext>
            </a:extLst>
          </p:cNvPr>
          <p:cNvSpPr txBox="1">
            <a:spLocks noGrp="1"/>
          </p:cNvSpPr>
          <p:nvPr>
            <p:ph type="body" idx="1"/>
          </p:nvPr>
        </p:nvSpPr>
        <p:spPr>
          <a:xfrm>
            <a:off x="1033674" y="1152473"/>
            <a:ext cx="6637382" cy="3009619"/>
          </a:xfrm>
        </p:spPr>
        <p:txBody>
          <a:bodyPr/>
          <a:lstStyle/>
          <a:p>
            <a:pPr marL="146047" lvl="0" indent="0">
              <a:lnSpc>
                <a:spcPct val="100000"/>
              </a:lnSpc>
              <a:buNone/>
            </a:pPr>
            <a:r>
              <a:rPr lang="en-GB" sz="1300">
                <a:latin typeface="Segoe UI Semilight" pitchFamily="34"/>
                <a:cs typeface="Segoe UI Semilight" pitchFamily="34"/>
              </a:rPr>
              <a:t>	 Economics Observatory. (2025). Web scraped Price Data. https://dspp-pp422-mini-capstone-materials.pages.dev/</a:t>
            </a:r>
          </a:p>
          <a:p>
            <a:pPr marL="146047" lvl="0" indent="0">
              <a:lnSpc>
                <a:spcPct val="100000"/>
              </a:lnSpc>
              <a:buNone/>
            </a:pPr>
            <a:endParaRPr lang="en-GB" sz="1300">
              <a:latin typeface="Segoe UI Semilight" pitchFamily="34"/>
              <a:cs typeface="Segoe UI Semilight" pitchFamily="34"/>
            </a:endParaRPr>
          </a:p>
          <a:p>
            <a:pPr marL="146047" lvl="0" indent="0">
              <a:lnSpc>
                <a:spcPct val="100000"/>
              </a:lnSpc>
              <a:buNone/>
            </a:pPr>
            <a:r>
              <a:rPr lang="en-GB" sz="1300">
                <a:latin typeface="Segoe UI Semilight" pitchFamily="34"/>
                <a:cs typeface="Segoe UI Semilight" pitchFamily="34"/>
              </a:rPr>
              <a:t>	Gonzalez Guittar, S., Grauerholz, L., Kidder, E. N., Daye, S. D. and McLaughlin, M. (2021). 'Beyond the Pink Tax: Gender-Based Pricing and Differentiation of Personal Care Products', Gender Issues, 38(3), pp. 281-302. Available at: https://link.springer.com/article/10.1007/s12147-021-09280-9 [Accessed 3 Feb. 2025].</a:t>
            </a:r>
          </a:p>
          <a:p>
            <a:pPr marL="146047" lvl="0" indent="0">
              <a:lnSpc>
                <a:spcPct val="100000"/>
              </a:lnSpc>
              <a:buNone/>
            </a:pPr>
            <a:endParaRPr lang="es-ES" sz="1300">
              <a:latin typeface="Segoe UI Semilight" pitchFamily="34"/>
              <a:cs typeface="Segoe UI Semilight" pitchFamily="34"/>
            </a:endParaRPr>
          </a:p>
          <a:p>
            <a:pPr marL="146047" lvl="0" indent="0">
              <a:lnSpc>
                <a:spcPct val="100000"/>
              </a:lnSpc>
              <a:buNone/>
            </a:pPr>
            <a:r>
              <a:rPr lang="es-ES" sz="1300">
                <a:latin typeface="Segoe UI Semilight" pitchFamily="34"/>
                <a:cs typeface="Segoe UI Semilight" pitchFamily="34"/>
              </a:rPr>
              <a:t>	</a:t>
            </a:r>
            <a:r>
              <a:rPr lang="en-GB" sz="1300">
                <a:latin typeface="Segoe UI Semilight" pitchFamily="34"/>
                <a:cs typeface="Segoe UI Semilight" pitchFamily="34"/>
              </a:rPr>
              <a:t>Moshary, S., Tuchman, A., and Vajravelu, N. (2023) Gender-Based Pricing in Consumer Packaged Goods: A Pink Tax?. Marketing Science 0(0).</a:t>
            </a:r>
          </a:p>
          <a:p>
            <a:pPr marL="146047" lvl="0" indent="0">
              <a:lnSpc>
                <a:spcPct val="100000"/>
              </a:lnSpc>
              <a:buNone/>
            </a:pPr>
            <a:r>
              <a:rPr lang="en-GB" sz="1300">
                <a:latin typeface="Segoe UI Semilight" pitchFamily="34"/>
                <a:cs typeface="Segoe UI Semilight" pitchFamily="34"/>
              </a:rPr>
              <a:t>https://doi.org/10.1287/mksc.2023.1452</a:t>
            </a:r>
          </a:p>
        </p:txBody>
      </p:sp>
      <p:sp>
        <p:nvSpPr>
          <p:cNvPr id="4" name="Slide Number Placeholder 1">
            <a:extLst>
              <a:ext uri="{FF2B5EF4-FFF2-40B4-BE49-F238E27FC236}">
                <a16:creationId xmlns:a16="http://schemas.microsoft.com/office/drawing/2014/main" id="{45918B16-A1C5-4976-14A8-8CAFAFA68FD4}"/>
              </a:ext>
            </a:extLst>
          </p:cNvPr>
          <p:cNvSpPr txBox="1"/>
          <p:nvPr/>
        </p:nvSpPr>
        <p:spPr>
          <a:xfrm>
            <a:off x="8472455" y="4663220"/>
            <a:ext cx="548704" cy="393603"/>
          </a:xfrm>
          <a:prstGeom prst="rect">
            <a:avLst/>
          </a:prstGeom>
          <a:noFill/>
          <a:ln cap="flat">
            <a:noFill/>
          </a:ln>
        </p:spPr>
        <p:txBody>
          <a:bodyPr vert="horz" wrap="square" lIns="91421" tIns="91421" rIns="91421" bIns="91421" anchor="ctr"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115FFD2-28FD-6646-81F5-2FCA8B6E751E}" type="slidenum">
              <a:t>21</a:t>
            </a:fld>
            <a:endParaRPr lang="es-ES" sz="1200" b="0" i="0" u="none" strike="noStrike" kern="0" cap="none" spc="0" baseline="0">
              <a:solidFill>
                <a:srgbClr val="838383"/>
              </a:solidFill>
              <a:uFillTx/>
              <a:latin typeface="Arial"/>
              <a:ea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ED0A154D-BBB8-86F8-068B-011023555FA6}"/>
              </a:ext>
            </a:extLst>
          </p:cNvPr>
          <p:cNvSpPr txBox="1"/>
          <p:nvPr/>
        </p:nvSpPr>
        <p:spPr>
          <a:xfrm>
            <a:off x="2299459" y="1253377"/>
            <a:ext cx="988146" cy="215441"/>
          </a:xfrm>
          <a:prstGeom prst="rect">
            <a:avLst/>
          </a:prstGeom>
          <a:solidFill>
            <a:srgbClr val="EEEEEE"/>
          </a:solidFill>
          <a:ln w="25402" cap="flat">
            <a:solidFill>
              <a:srgbClr val="EEEEEE"/>
            </a:solidFill>
            <a:prstDash val="solid"/>
            <a:miter/>
          </a:ln>
        </p:spPr>
        <p:txBody>
          <a:bodyPr vert="horz" wrap="square" lIns="91440" tIns="45720" rIns="91440" bIns="45720" anchor="t" anchorCtr="1" compatLnSpc="1">
            <a:sp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434343"/>
                </a:solidFill>
                <a:highlight>
                  <a:srgbClr val="EEEEEE"/>
                </a:highlight>
                <a:uFillTx/>
                <a:latin typeface="Segoe UI Semilight" pitchFamily="34"/>
                <a:cs typeface="Segoe UI Semilight" pitchFamily="34"/>
              </a:rPr>
              <a:t>1. Preprocessing</a:t>
            </a:r>
          </a:p>
        </p:txBody>
      </p:sp>
      <p:grpSp>
        <p:nvGrpSpPr>
          <p:cNvPr id="3" name="Group 255">
            <a:extLst>
              <a:ext uri="{FF2B5EF4-FFF2-40B4-BE49-F238E27FC236}">
                <a16:creationId xmlns:a16="http://schemas.microsoft.com/office/drawing/2014/main" id="{DFEF8F5C-0C1E-552F-38CF-9FF4CF530EC4}"/>
              </a:ext>
            </a:extLst>
          </p:cNvPr>
          <p:cNvGrpSpPr/>
          <p:nvPr/>
        </p:nvGrpSpPr>
        <p:grpSpPr>
          <a:xfrm>
            <a:off x="406304" y="1765980"/>
            <a:ext cx="4863437" cy="870079"/>
            <a:chOff x="406304" y="1765980"/>
            <a:chExt cx="4863437" cy="870079"/>
          </a:xfrm>
        </p:grpSpPr>
        <p:cxnSp>
          <p:nvCxnSpPr>
            <p:cNvPr id="4" name="Straight Arrow Connector 97">
              <a:extLst>
                <a:ext uri="{FF2B5EF4-FFF2-40B4-BE49-F238E27FC236}">
                  <a16:creationId xmlns:a16="http://schemas.microsoft.com/office/drawing/2014/main" id="{2BFF9E21-013F-CDB7-476F-0C661166296A}"/>
                </a:ext>
              </a:extLst>
            </p:cNvPr>
            <p:cNvCxnSpPr/>
            <p:nvPr/>
          </p:nvCxnSpPr>
          <p:spPr>
            <a:xfrm>
              <a:off x="1194837" y="1943712"/>
              <a:ext cx="1507041" cy="0"/>
            </a:xfrm>
            <a:prstGeom prst="straightConnector1">
              <a:avLst/>
            </a:prstGeom>
            <a:noFill/>
            <a:ln w="9528" cap="flat">
              <a:solidFill>
                <a:srgbClr val="9F6282"/>
              </a:solidFill>
              <a:prstDash val="solid"/>
              <a:miter/>
              <a:tailEnd type="arrow"/>
            </a:ln>
          </p:spPr>
        </p:cxnSp>
        <p:grpSp>
          <p:nvGrpSpPr>
            <p:cNvPr id="5" name="Group 254">
              <a:extLst>
                <a:ext uri="{FF2B5EF4-FFF2-40B4-BE49-F238E27FC236}">
                  <a16:creationId xmlns:a16="http://schemas.microsoft.com/office/drawing/2014/main" id="{A408A0D3-7F34-2B0B-BC7D-C7C5ECF1EDE0}"/>
                </a:ext>
              </a:extLst>
            </p:cNvPr>
            <p:cNvGrpSpPr/>
            <p:nvPr/>
          </p:nvGrpSpPr>
          <p:grpSpPr>
            <a:xfrm>
              <a:off x="406304" y="1765980"/>
              <a:ext cx="4863437" cy="870079"/>
              <a:chOff x="406304" y="1765980"/>
              <a:chExt cx="4863437" cy="870079"/>
            </a:xfrm>
          </p:grpSpPr>
          <p:sp>
            <p:nvSpPr>
              <p:cNvPr id="6" name="TextBox 99">
                <a:extLst>
                  <a:ext uri="{FF2B5EF4-FFF2-40B4-BE49-F238E27FC236}">
                    <a16:creationId xmlns:a16="http://schemas.microsoft.com/office/drawing/2014/main" id="{A2C94839-A410-E508-C585-1191D6FAB555}"/>
                  </a:ext>
                </a:extLst>
              </p:cNvPr>
              <p:cNvSpPr txBox="1"/>
              <p:nvPr/>
            </p:nvSpPr>
            <p:spPr>
              <a:xfrm>
                <a:off x="1256248" y="1765980"/>
                <a:ext cx="166697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categorize by breadcrumb </a:t>
                </a:r>
                <a:endParaRPr lang="en-GB" sz="800" b="0" i="0" u="none" strike="noStrike" kern="0" cap="none" spc="0" baseline="0">
                  <a:solidFill>
                    <a:srgbClr val="000000"/>
                  </a:solidFill>
                  <a:uFillTx/>
                  <a:latin typeface="Arial"/>
                  <a:ea typeface="Arial"/>
                  <a:cs typeface="Arial"/>
                </a:endParaRPr>
              </a:p>
            </p:txBody>
          </p:sp>
          <p:grpSp>
            <p:nvGrpSpPr>
              <p:cNvPr id="7" name="Group 102">
                <a:extLst>
                  <a:ext uri="{FF2B5EF4-FFF2-40B4-BE49-F238E27FC236}">
                    <a16:creationId xmlns:a16="http://schemas.microsoft.com/office/drawing/2014/main" id="{32B35CC6-2B1D-C048-9657-9A72FAD2CB1E}"/>
                  </a:ext>
                </a:extLst>
              </p:cNvPr>
              <p:cNvGrpSpPr/>
              <p:nvPr/>
            </p:nvGrpSpPr>
            <p:grpSpPr>
              <a:xfrm>
                <a:off x="406304" y="1850791"/>
                <a:ext cx="4863437" cy="785268"/>
                <a:chOff x="406304" y="1850791"/>
                <a:chExt cx="4863437" cy="785268"/>
              </a:xfrm>
            </p:grpSpPr>
            <p:grpSp>
              <p:nvGrpSpPr>
                <p:cNvPr id="8" name="Group 79">
                  <a:extLst>
                    <a:ext uri="{FF2B5EF4-FFF2-40B4-BE49-F238E27FC236}">
                      <a16:creationId xmlns:a16="http://schemas.microsoft.com/office/drawing/2014/main" id="{ABBD55D4-AF36-2710-12E0-DD59C0295DF8}"/>
                    </a:ext>
                  </a:extLst>
                </p:cNvPr>
                <p:cNvGrpSpPr/>
                <p:nvPr/>
              </p:nvGrpSpPr>
              <p:grpSpPr>
                <a:xfrm>
                  <a:off x="406304" y="1850791"/>
                  <a:ext cx="4863437" cy="785268"/>
                  <a:chOff x="406304" y="1850791"/>
                  <a:chExt cx="4863437" cy="785268"/>
                </a:xfrm>
              </p:grpSpPr>
              <p:sp>
                <p:nvSpPr>
                  <p:cNvPr id="9" name="Rounded Rectangle 5">
                    <a:extLst>
                      <a:ext uri="{FF2B5EF4-FFF2-40B4-BE49-F238E27FC236}">
                        <a16:creationId xmlns:a16="http://schemas.microsoft.com/office/drawing/2014/main" id="{F1CE3666-65CE-44EB-82B4-8B037DC53837}"/>
                      </a:ext>
                    </a:extLst>
                  </p:cNvPr>
                  <p:cNvSpPr/>
                  <p:nvPr/>
                </p:nvSpPr>
                <p:spPr>
                  <a:xfrm>
                    <a:off x="406304" y="1867305"/>
                    <a:ext cx="748921" cy="768754"/>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EEEEEE"/>
                  </a:solidFill>
                  <a:ln w="25402" cap="flat">
                    <a:solidFill>
                      <a:srgbClr val="EEEEEE"/>
                    </a:solidFill>
                    <a:prstDash val="solid"/>
                    <a:miter/>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pitchFamily="34"/>
                        <a:cs typeface="Segoe UI Semilight" pitchFamily="34"/>
                      </a:rPr>
                      <a:t>Raw data</a:t>
                    </a:r>
                  </a:p>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N=117,553</a:t>
                    </a:r>
                    <a:endParaRPr lang="en-US" sz="800" b="0" i="0" u="none" strike="noStrike" kern="1200" cap="none" spc="0" baseline="0">
                      <a:solidFill>
                        <a:srgbClr val="000000"/>
                      </a:solidFill>
                      <a:uFillTx/>
                      <a:latin typeface="Segoe UI Semilight" pitchFamily="34"/>
                      <a:cs typeface="Segoe UI Semilight" pitchFamily="34"/>
                    </a:endParaRPr>
                  </a:p>
                </p:txBody>
              </p:sp>
              <p:sp>
                <p:nvSpPr>
                  <p:cNvPr id="10" name="Rounded Rectangle 8">
                    <a:extLst>
                      <a:ext uri="{FF2B5EF4-FFF2-40B4-BE49-F238E27FC236}">
                        <a16:creationId xmlns:a16="http://schemas.microsoft.com/office/drawing/2014/main" id="{8FC6C3CD-99B4-AC5F-C405-AF34B1D450A3}"/>
                      </a:ext>
                    </a:extLst>
                  </p:cNvPr>
                  <p:cNvSpPr/>
                  <p:nvPr/>
                </p:nvSpPr>
                <p:spPr>
                  <a:xfrm>
                    <a:off x="2780059" y="1850791"/>
                    <a:ext cx="746516" cy="768754"/>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EEEEEE"/>
                  </a:solidFill>
                  <a:ln w="25402" cap="flat">
                    <a:solidFill>
                      <a:srgbClr val="EEEEEE"/>
                    </a:solidFill>
                    <a:prstDash val="solid"/>
                    <a:miter/>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pitchFamily="34"/>
                        <a:cs typeface="Segoe UI Semilight" pitchFamily="34"/>
                      </a:rPr>
                      <a:t>Categorized</a:t>
                    </a:r>
                  </a:p>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pitchFamily="34"/>
                        <a:cs typeface="Segoe UI Semilight" pitchFamily="34"/>
                      </a:rPr>
                      <a:t>products</a:t>
                    </a:r>
                  </a:p>
                </p:txBody>
              </p:sp>
              <p:sp>
                <p:nvSpPr>
                  <p:cNvPr id="11" name="Rounded Rectangle 78">
                    <a:extLst>
                      <a:ext uri="{FF2B5EF4-FFF2-40B4-BE49-F238E27FC236}">
                        <a16:creationId xmlns:a16="http://schemas.microsoft.com/office/drawing/2014/main" id="{885EDF3A-133A-35A1-C06D-5C24EA2E9219}"/>
                      </a:ext>
                    </a:extLst>
                  </p:cNvPr>
                  <p:cNvSpPr/>
                  <p:nvPr/>
                </p:nvSpPr>
                <p:spPr>
                  <a:xfrm>
                    <a:off x="4523225" y="1850791"/>
                    <a:ext cx="746516" cy="754700"/>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EEEEEE"/>
                  </a:solidFill>
                  <a:ln w="25402" cap="flat">
                    <a:solidFill>
                      <a:srgbClr val="EEEEEE"/>
                    </a:solidFill>
                    <a:prstDash val="solid"/>
                    <a:miter/>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Processed data</a:t>
                    </a:r>
                  </a:p>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N=7,529</a:t>
                    </a:r>
                    <a:endParaRPr lang="en-US" sz="800" b="0" i="0" u="none" strike="noStrike" kern="1200" cap="none" spc="0" baseline="0">
                      <a:solidFill>
                        <a:srgbClr val="000000"/>
                      </a:solidFill>
                      <a:uFillTx/>
                      <a:latin typeface="Segoe UI Semilight" pitchFamily="34"/>
                      <a:cs typeface="Segoe UI Semilight" pitchFamily="34"/>
                    </a:endParaRPr>
                  </a:p>
                </p:txBody>
              </p:sp>
              <p:sp>
                <p:nvSpPr>
                  <p:cNvPr id="12" name="TextBox 67">
                    <a:extLst>
                      <a:ext uri="{FF2B5EF4-FFF2-40B4-BE49-F238E27FC236}">
                        <a16:creationId xmlns:a16="http://schemas.microsoft.com/office/drawing/2014/main" id="{5C839B8D-2DA4-641D-F844-F045062191AE}"/>
                      </a:ext>
                    </a:extLst>
                  </p:cNvPr>
                  <p:cNvSpPr txBox="1"/>
                  <p:nvPr/>
                </p:nvSpPr>
                <p:spPr>
                  <a:xfrm>
                    <a:off x="1049109" y="2034466"/>
                    <a:ext cx="1821978"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unify prices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800" b="0" i="0" u="none" strike="noStrike" kern="0" cap="none" spc="0" baseline="0">
                        <a:solidFill>
                          <a:srgbClr val="000000"/>
                        </a:solidFill>
                        <a:uFillTx/>
                        <a:latin typeface="Segoe UI Semilight" pitchFamily="34"/>
                        <a:ea typeface="Arial"/>
                        <a:cs typeface="Segoe UI Semilight" pitchFamily="34"/>
                      </a:rPr>
                    </a:br>
                    <a:endParaRPr lang="en-US" sz="800" b="0" i="0" u="none" strike="noStrike" kern="0" cap="none" spc="0" baseline="0">
                      <a:solidFill>
                        <a:srgbClr val="000000"/>
                      </a:solidFill>
                      <a:uFillTx/>
                      <a:latin typeface="Segoe UI Semilight" pitchFamily="34"/>
                      <a:ea typeface="Arial"/>
                      <a:cs typeface="Segoe UI Semilight" pitchFamily="34"/>
                    </a:endParaRPr>
                  </a:p>
                </p:txBody>
              </p:sp>
              <p:cxnSp>
                <p:nvCxnSpPr>
                  <p:cNvPr id="13" name="Straight Arrow Connector 69">
                    <a:extLst>
                      <a:ext uri="{FF2B5EF4-FFF2-40B4-BE49-F238E27FC236}">
                        <a16:creationId xmlns:a16="http://schemas.microsoft.com/office/drawing/2014/main" id="{68FB2A83-A09C-19DE-03E5-882324959EC8}"/>
                      </a:ext>
                    </a:extLst>
                  </p:cNvPr>
                  <p:cNvCxnSpPr/>
                  <p:nvPr/>
                </p:nvCxnSpPr>
                <p:spPr>
                  <a:xfrm>
                    <a:off x="1194837" y="2220154"/>
                    <a:ext cx="1507041" cy="0"/>
                  </a:xfrm>
                  <a:prstGeom prst="straightConnector1">
                    <a:avLst/>
                  </a:prstGeom>
                  <a:noFill/>
                  <a:ln w="9528" cap="flat">
                    <a:solidFill>
                      <a:srgbClr val="9F6282"/>
                    </a:solidFill>
                    <a:prstDash val="solid"/>
                    <a:miter/>
                    <a:tailEnd type="arrow"/>
                  </a:ln>
                </p:spPr>
              </p:cxnSp>
              <p:sp>
                <p:nvSpPr>
                  <p:cNvPr id="14" name="TextBox 73">
                    <a:extLst>
                      <a:ext uri="{FF2B5EF4-FFF2-40B4-BE49-F238E27FC236}">
                        <a16:creationId xmlns:a16="http://schemas.microsoft.com/office/drawing/2014/main" id="{47D846EC-42DA-3F23-0009-88DE2FCEE3D3}"/>
                      </a:ext>
                    </a:extLst>
                  </p:cNvPr>
                  <p:cNvSpPr txBox="1"/>
                  <p:nvPr/>
                </p:nvSpPr>
                <p:spPr>
                  <a:xfrm>
                    <a:off x="3582957" y="1887056"/>
                    <a:ext cx="886519"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clean and stem</a:t>
                    </a:r>
                  </a:p>
                </p:txBody>
              </p:sp>
              <p:cxnSp>
                <p:nvCxnSpPr>
                  <p:cNvPr id="15" name="Straight Arrow Connector 74">
                    <a:extLst>
                      <a:ext uri="{FF2B5EF4-FFF2-40B4-BE49-F238E27FC236}">
                        <a16:creationId xmlns:a16="http://schemas.microsoft.com/office/drawing/2014/main" id="{2478BB6D-A2C9-6BCB-DF3C-9CDD863CA40C}"/>
                      </a:ext>
                    </a:extLst>
                  </p:cNvPr>
                  <p:cNvCxnSpPr/>
                  <p:nvPr/>
                </p:nvCxnSpPr>
                <p:spPr>
                  <a:xfrm>
                    <a:off x="3599928" y="2106174"/>
                    <a:ext cx="885780" cy="0"/>
                  </a:xfrm>
                  <a:prstGeom prst="straightConnector1">
                    <a:avLst/>
                  </a:prstGeom>
                  <a:noFill/>
                  <a:ln w="9528" cap="flat">
                    <a:solidFill>
                      <a:srgbClr val="9F6282"/>
                    </a:solidFill>
                    <a:prstDash val="solid"/>
                    <a:miter/>
                    <a:tailEnd type="arrow"/>
                  </a:ln>
                </p:spPr>
              </p:cxnSp>
              <p:sp>
                <p:nvSpPr>
                  <p:cNvPr id="16" name="TextBox 76">
                    <a:extLst>
                      <a:ext uri="{FF2B5EF4-FFF2-40B4-BE49-F238E27FC236}">
                        <a16:creationId xmlns:a16="http://schemas.microsoft.com/office/drawing/2014/main" id="{ACFBF43A-5BD8-BE6F-F295-279415AC93B4}"/>
                      </a:ext>
                    </a:extLst>
                  </p:cNvPr>
                  <p:cNvSpPr txBox="1"/>
                  <p:nvPr/>
                </p:nvSpPr>
                <p:spPr>
                  <a:xfrm>
                    <a:off x="3497863" y="2214082"/>
                    <a:ext cx="968779"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scrape images</a:t>
                    </a:r>
                  </a:p>
                </p:txBody>
              </p:sp>
              <p:cxnSp>
                <p:nvCxnSpPr>
                  <p:cNvPr id="17" name="Straight Arrow Connector 78">
                    <a:extLst>
                      <a:ext uri="{FF2B5EF4-FFF2-40B4-BE49-F238E27FC236}">
                        <a16:creationId xmlns:a16="http://schemas.microsoft.com/office/drawing/2014/main" id="{7676525D-1887-F194-89AD-7E191F5B0C05}"/>
                      </a:ext>
                    </a:extLst>
                  </p:cNvPr>
                  <p:cNvCxnSpPr/>
                  <p:nvPr/>
                </p:nvCxnSpPr>
                <p:spPr>
                  <a:xfrm>
                    <a:off x="3589413" y="2425299"/>
                    <a:ext cx="885770" cy="0"/>
                  </a:xfrm>
                  <a:prstGeom prst="straightConnector1">
                    <a:avLst/>
                  </a:prstGeom>
                  <a:noFill/>
                  <a:ln w="9528" cap="flat">
                    <a:solidFill>
                      <a:srgbClr val="9F6282"/>
                    </a:solidFill>
                    <a:prstDash val="solid"/>
                    <a:miter/>
                    <a:tailEnd type="arrow"/>
                  </a:ln>
                </p:spPr>
              </p:cxnSp>
            </p:grpSp>
            <p:cxnSp>
              <p:nvCxnSpPr>
                <p:cNvPr id="18" name="Straight Arrow Connector 96">
                  <a:extLst>
                    <a:ext uri="{FF2B5EF4-FFF2-40B4-BE49-F238E27FC236}">
                      <a16:creationId xmlns:a16="http://schemas.microsoft.com/office/drawing/2014/main" id="{3F6436AB-EDDF-FFF3-44BE-C39BA6CFFB62}"/>
                    </a:ext>
                  </a:extLst>
                </p:cNvPr>
                <p:cNvCxnSpPr/>
                <p:nvPr/>
              </p:nvCxnSpPr>
              <p:spPr>
                <a:xfrm>
                  <a:off x="1184641" y="2521924"/>
                  <a:ext cx="1507041" cy="0"/>
                </a:xfrm>
                <a:prstGeom prst="straightConnector1">
                  <a:avLst/>
                </a:prstGeom>
                <a:noFill/>
                <a:ln w="9528" cap="flat">
                  <a:solidFill>
                    <a:srgbClr val="9F6282"/>
                  </a:solidFill>
                  <a:prstDash val="solid"/>
                  <a:miter/>
                  <a:tailEnd type="arrow"/>
                </a:ln>
              </p:spPr>
            </p:cxnSp>
            <p:sp>
              <p:nvSpPr>
                <p:cNvPr id="19" name="TextBox 101">
                  <a:extLst>
                    <a:ext uri="{FF2B5EF4-FFF2-40B4-BE49-F238E27FC236}">
                      <a16:creationId xmlns:a16="http://schemas.microsoft.com/office/drawing/2014/main" id="{9F4804D9-BB94-CFA7-D5D1-13CAF420C40B}"/>
                    </a:ext>
                  </a:extLst>
                </p:cNvPr>
                <p:cNvSpPr txBox="1"/>
                <p:nvPr/>
              </p:nvSpPr>
              <p:spPr>
                <a:xfrm>
                  <a:off x="1160647" y="2325803"/>
                  <a:ext cx="166697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filter interesting categories out</a:t>
                  </a:r>
                  <a:endParaRPr lang="en-GB" sz="800" b="0" i="0" u="none" strike="noStrike" kern="0" cap="none" spc="0" baseline="0">
                    <a:solidFill>
                      <a:srgbClr val="000000"/>
                    </a:solidFill>
                    <a:uFillTx/>
                    <a:latin typeface="Arial"/>
                    <a:ea typeface="Arial"/>
                    <a:cs typeface="Arial"/>
                  </a:endParaRPr>
                </a:p>
              </p:txBody>
            </p:sp>
          </p:grpSp>
        </p:grpSp>
      </p:grpSp>
      <p:grpSp>
        <p:nvGrpSpPr>
          <p:cNvPr id="20" name="Group 146">
            <a:extLst>
              <a:ext uri="{FF2B5EF4-FFF2-40B4-BE49-F238E27FC236}">
                <a16:creationId xmlns:a16="http://schemas.microsoft.com/office/drawing/2014/main" id="{17587DAC-6019-731C-5B44-F7509DB19DDA}"/>
              </a:ext>
            </a:extLst>
          </p:cNvPr>
          <p:cNvGrpSpPr/>
          <p:nvPr/>
        </p:nvGrpSpPr>
        <p:grpSpPr>
          <a:xfrm>
            <a:off x="366683" y="1515599"/>
            <a:ext cx="4943594" cy="300408"/>
            <a:chOff x="366683" y="1515599"/>
            <a:chExt cx="4943594" cy="300408"/>
          </a:xfrm>
        </p:grpSpPr>
        <p:cxnSp>
          <p:nvCxnSpPr>
            <p:cNvPr id="21" name="Straight Connector 141">
              <a:extLst>
                <a:ext uri="{FF2B5EF4-FFF2-40B4-BE49-F238E27FC236}">
                  <a16:creationId xmlns:a16="http://schemas.microsoft.com/office/drawing/2014/main" id="{C514E98F-7EBB-3FE7-B3A7-E6FE6C57CDFA}"/>
                </a:ext>
              </a:extLst>
            </p:cNvPr>
            <p:cNvCxnSpPr/>
            <p:nvPr/>
          </p:nvCxnSpPr>
          <p:spPr>
            <a:xfrm>
              <a:off x="366683" y="1665808"/>
              <a:ext cx="4943594" cy="0"/>
            </a:xfrm>
            <a:prstGeom prst="straightConnector1">
              <a:avLst/>
            </a:prstGeom>
            <a:noFill/>
            <a:ln w="9528" cap="flat">
              <a:solidFill>
                <a:srgbClr val="9F6282"/>
              </a:solidFill>
              <a:prstDash val="solid"/>
              <a:miter/>
            </a:ln>
          </p:spPr>
        </p:cxnSp>
        <p:cxnSp>
          <p:nvCxnSpPr>
            <p:cNvPr id="22" name="Straight Connector 143">
              <a:extLst>
                <a:ext uri="{FF2B5EF4-FFF2-40B4-BE49-F238E27FC236}">
                  <a16:creationId xmlns:a16="http://schemas.microsoft.com/office/drawing/2014/main" id="{C815F377-EC88-2E3E-BF27-D59E047D782B}"/>
                </a:ext>
              </a:extLst>
            </p:cNvPr>
            <p:cNvCxnSpPr/>
            <p:nvPr/>
          </p:nvCxnSpPr>
          <p:spPr>
            <a:xfrm>
              <a:off x="5310277" y="1665808"/>
              <a:ext cx="0" cy="150199"/>
            </a:xfrm>
            <a:prstGeom prst="straightConnector1">
              <a:avLst/>
            </a:prstGeom>
            <a:noFill/>
            <a:ln w="9528" cap="flat">
              <a:solidFill>
                <a:srgbClr val="9F6282"/>
              </a:solidFill>
              <a:prstDash val="solid"/>
              <a:miter/>
            </a:ln>
          </p:spPr>
        </p:cxnSp>
        <p:cxnSp>
          <p:nvCxnSpPr>
            <p:cNvPr id="23" name="Straight Connector 144">
              <a:extLst>
                <a:ext uri="{FF2B5EF4-FFF2-40B4-BE49-F238E27FC236}">
                  <a16:creationId xmlns:a16="http://schemas.microsoft.com/office/drawing/2014/main" id="{4FAE1E3D-61C1-BE02-1215-43F5A3EEE2CC}"/>
                </a:ext>
              </a:extLst>
            </p:cNvPr>
            <p:cNvCxnSpPr/>
            <p:nvPr/>
          </p:nvCxnSpPr>
          <p:spPr>
            <a:xfrm>
              <a:off x="366683" y="1665808"/>
              <a:ext cx="0" cy="150199"/>
            </a:xfrm>
            <a:prstGeom prst="straightConnector1">
              <a:avLst/>
            </a:prstGeom>
            <a:noFill/>
            <a:ln w="9528" cap="flat">
              <a:solidFill>
                <a:srgbClr val="9F6282"/>
              </a:solidFill>
              <a:prstDash val="solid"/>
              <a:miter/>
            </a:ln>
          </p:spPr>
        </p:cxnSp>
        <p:cxnSp>
          <p:nvCxnSpPr>
            <p:cNvPr id="24" name="Straight Connector 145">
              <a:extLst>
                <a:ext uri="{FF2B5EF4-FFF2-40B4-BE49-F238E27FC236}">
                  <a16:creationId xmlns:a16="http://schemas.microsoft.com/office/drawing/2014/main" id="{5821FF30-AED2-DC3E-02E6-F01A28ECD7E2}"/>
                </a:ext>
              </a:extLst>
            </p:cNvPr>
            <p:cNvCxnSpPr/>
            <p:nvPr/>
          </p:nvCxnSpPr>
          <p:spPr>
            <a:xfrm>
              <a:off x="2793537" y="1515599"/>
              <a:ext cx="0" cy="150209"/>
            </a:xfrm>
            <a:prstGeom prst="straightConnector1">
              <a:avLst/>
            </a:prstGeom>
            <a:noFill/>
            <a:ln w="9528" cap="flat">
              <a:solidFill>
                <a:srgbClr val="9F6282"/>
              </a:solidFill>
              <a:prstDash val="solid"/>
              <a:miter/>
            </a:ln>
          </p:spPr>
        </p:cxnSp>
      </p:grpSp>
      <p:grpSp>
        <p:nvGrpSpPr>
          <p:cNvPr id="25" name="Group 256">
            <a:extLst>
              <a:ext uri="{FF2B5EF4-FFF2-40B4-BE49-F238E27FC236}">
                <a16:creationId xmlns:a16="http://schemas.microsoft.com/office/drawing/2014/main" id="{D3C153A2-2F94-2212-FF45-F2F1B9005579}"/>
              </a:ext>
            </a:extLst>
          </p:cNvPr>
          <p:cNvGrpSpPr/>
          <p:nvPr/>
        </p:nvGrpSpPr>
        <p:grpSpPr>
          <a:xfrm>
            <a:off x="1501115" y="2976481"/>
            <a:ext cx="3862992" cy="1581719"/>
            <a:chOff x="1501115" y="2976481"/>
            <a:chExt cx="3862992" cy="1581719"/>
          </a:xfrm>
        </p:grpSpPr>
        <p:sp>
          <p:nvSpPr>
            <p:cNvPr id="26" name="Rounded Rectangle 101">
              <a:extLst>
                <a:ext uri="{FF2B5EF4-FFF2-40B4-BE49-F238E27FC236}">
                  <a16:creationId xmlns:a16="http://schemas.microsoft.com/office/drawing/2014/main" id="{A8D2EEE3-B087-62DA-603B-06CEBF0F2E58}"/>
                </a:ext>
              </a:extLst>
            </p:cNvPr>
            <p:cNvSpPr/>
            <p:nvPr/>
          </p:nvSpPr>
          <p:spPr>
            <a:xfrm>
              <a:off x="1605101" y="3591113"/>
              <a:ext cx="830659" cy="424766"/>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B3B3B3"/>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pitchFamily="34"/>
                  <a:cs typeface="Segoe UI Semilight" pitchFamily="34"/>
                </a:rPr>
                <a:t>Results</a:t>
              </a:r>
            </a:p>
          </p:txBody>
        </p:sp>
        <p:grpSp>
          <p:nvGrpSpPr>
            <p:cNvPr id="27" name="Group 240">
              <a:extLst>
                <a:ext uri="{FF2B5EF4-FFF2-40B4-BE49-F238E27FC236}">
                  <a16:creationId xmlns:a16="http://schemas.microsoft.com/office/drawing/2014/main" id="{2D219DC4-3D03-E53F-C337-7B8419F3E2DD}"/>
                </a:ext>
              </a:extLst>
            </p:cNvPr>
            <p:cNvGrpSpPr/>
            <p:nvPr/>
          </p:nvGrpSpPr>
          <p:grpSpPr>
            <a:xfrm>
              <a:off x="1501115" y="2976481"/>
              <a:ext cx="3862992" cy="1581719"/>
              <a:chOff x="1501115" y="2976481"/>
              <a:chExt cx="3862992" cy="1581719"/>
            </a:xfrm>
          </p:grpSpPr>
          <p:grpSp>
            <p:nvGrpSpPr>
              <p:cNvPr id="28" name="Group 235">
                <a:extLst>
                  <a:ext uri="{FF2B5EF4-FFF2-40B4-BE49-F238E27FC236}">
                    <a16:creationId xmlns:a16="http://schemas.microsoft.com/office/drawing/2014/main" id="{FDF90169-2368-11BB-B94B-AB47BAA447B1}"/>
                  </a:ext>
                </a:extLst>
              </p:cNvPr>
              <p:cNvGrpSpPr/>
              <p:nvPr/>
            </p:nvGrpSpPr>
            <p:grpSpPr>
              <a:xfrm>
                <a:off x="1501115" y="2976481"/>
                <a:ext cx="3862992" cy="1581719"/>
                <a:chOff x="1501115" y="2976481"/>
                <a:chExt cx="3862992" cy="1581719"/>
              </a:xfrm>
            </p:grpSpPr>
            <p:cxnSp>
              <p:nvCxnSpPr>
                <p:cNvPr id="29" name="Straight Arrow Connector 208">
                  <a:extLst>
                    <a:ext uri="{FF2B5EF4-FFF2-40B4-BE49-F238E27FC236}">
                      <a16:creationId xmlns:a16="http://schemas.microsoft.com/office/drawing/2014/main" id="{4BA92B55-6244-CE39-0401-5F389338A436}"/>
                    </a:ext>
                  </a:extLst>
                </p:cNvPr>
                <p:cNvCxnSpPr/>
                <p:nvPr/>
              </p:nvCxnSpPr>
              <p:spPr>
                <a:xfrm flipH="1">
                  <a:off x="4545976" y="3613672"/>
                  <a:ext cx="667868" cy="0"/>
                </a:xfrm>
                <a:prstGeom prst="straightConnector1">
                  <a:avLst/>
                </a:prstGeom>
                <a:noFill/>
                <a:ln w="9528" cap="flat">
                  <a:solidFill>
                    <a:srgbClr val="9F6282"/>
                  </a:solidFill>
                  <a:prstDash val="solid"/>
                  <a:miter/>
                  <a:tailEnd type="arrow"/>
                </a:ln>
              </p:spPr>
            </p:cxnSp>
            <p:grpSp>
              <p:nvGrpSpPr>
                <p:cNvPr id="30" name="Group 234">
                  <a:extLst>
                    <a:ext uri="{FF2B5EF4-FFF2-40B4-BE49-F238E27FC236}">
                      <a16:creationId xmlns:a16="http://schemas.microsoft.com/office/drawing/2014/main" id="{A724D16C-AEF4-3FD0-A0ED-F97C9F4BF7C4}"/>
                    </a:ext>
                  </a:extLst>
                </p:cNvPr>
                <p:cNvGrpSpPr/>
                <p:nvPr/>
              </p:nvGrpSpPr>
              <p:grpSpPr>
                <a:xfrm>
                  <a:off x="1501115" y="2976481"/>
                  <a:ext cx="3862992" cy="1581719"/>
                  <a:chOff x="1501115" y="2976481"/>
                  <a:chExt cx="3862992" cy="1581719"/>
                </a:xfrm>
              </p:grpSpPr>
              <p:sp>
                <p:nvSpPr>
                  <p:cNvPr id="31" name="TextBox 215">
                    <a:extLst>
                      <a:ext uri="{FF2B5EF4-FFF2-40B4-BE49-F238E27FC236}">
                        <a16:creationId xmlns:a16="http://schemas.microsoft.com/office/drawing/2014/main" id="{9A042A38-1FF5-F792-649C-A6BCE58A079C}"/>
                      </a:ext>
                    </a:extLst>
                  </p:cNvPr>
                  <p:cNvSpPr txBox="1"/>
                  <p:nvPr/>
                </p:nvSpPr>
                <p:spPr>
                  <a:xfrm>
                    <a:off x="4383688" y="3125218"/>
                    <a:ext cx="980419"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a:ea typeface="Arial"/>
                        <a:cs typeface="Segoe UI Semilight"/>
                      </a:rPr>
                      <a:t>Apply to unlabeled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a:ea typeface="Arial"/>
                        <a:cs typeface="Segoe UI Semilight"/>
                      </a:rPr>
                      <a:t>sample </a:t>
                    </a:r>
                  </a:p>
                </p:txBody>
              </p:sp>
              <p:grpSp>
                <p:nvGrpSpPr>
                  <p:cNvPr id="32" name="Group 229">
                    <a:extLst>
                      <a:ext uri="{FF2B5EF4-FFF2-40B4-BE49-F238E27FC236}">
                        <a16:creationId xmlns:a16="http://schemas.microsoft.com/office/drawing/2014/main" id="{BF9696EC-9CC2-5494-1097-38C592D2A47A}"/>
                      </a:ext>
                    </a:extLst>
                  </p:cNvPr>
                  <p:cNvGrpSpPr/>
                  <p:nvPr/>
                </p:nvGrpSpPr>
                <p:grpSpPr>
                  <a:xfrm>
                    <a:off x="1501115" y="3104790"/>
                    <a:ext cx="3077020" cy="1453410"/>
                    <a:chOff x="1501115" y="3104790"/>
                    <a:chExt cx="3077020" cy="1453410"/>
                  </a:xfrm>
                </p:grpSpPr>
                <p:sp>
                  <p:nvSpPr>
                    <p:cNvPr id="33" name="Rounded Rectangle 98">
                      <a:extLst>
                        <a:ext uri="{FF2B5EF4-FFF2-40B4-BE49-F238E27FC236}">
                          <a16:creationId xmlns:a16="http://schemas.microsoft.com/office/drawing/2014/main" id="{6D1C985A-7235-08B0-1149-B4863E8FBBF3}"/>
                        </a:ext>
                      </a:extLst>
                    </p:cNvPr>
                    <p:cNvSpPr/>
                    <p:nvPr/>
                  </p:nvSpPr>
                  <p:spPr>
                    <a:xfrm>
                      <a:off x="3781528" y="3104790"/>
                      <a:ext cx="699067" cy="895078"/>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B3B3B3"/>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222222"/>
                          </a:solidFill>
                          <a:uFillTx/>
                          <a:latin typeface="Segoe UI Semilight"/>
                          <a:cs typeface="Segoe UI Semilight"/>
                        </a:rPr>
                        <a:t>Final input sample</a:t>
                      </a:r>
                    </a:p>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222222"/>
                          </a:solidFill>
                          <a:uFillTx/>
                          <a:latin typeface="Segoe UI Semilight"/>
                          <a:cs typeface="Segoe UI Semilight"/>
                        </a:rPr>
                        <a:t>N= 5,410</a:t>
                      </a:r>
                      <a:endParaRPr lang="en-US" sz="800" b="0" i="0" u="none" strike="noStrike" kern="1200" cap="none" spc="0" baseline="0">
                        <a:solidFill>
                          <a:srgbClr val="222222"/>
                        </a:solidFill>
                        <a:uFillTx/>
                        <a:latin typeface="Segoe UI Semilight" pitchFamily="34"/>
                        <a:cs typeface="Segoe UI Semilight" pitchFamily="34"/>
                      </a:endParaRPr>
                    </a:p>
                  </p:txBody>
                </p:sp>
                <p:sp>
                  <p:nvSpPr>
                    <p:cNvPr id="34" name="Rounded Rectangle 101">
                      <a:extLst>
                        <a:ext uri="{FF2B5EF4-FFF2-40B4-BE49-F238E27FC236}">
                          <a16:creationId xmlns:a16="http://schemas.microsoft.com/office/drawing/2014/main" id="{80FFDC84-61FD-33EC-D559-9C42278D52C6}"/>
                        </a:ext>
                      </a:extLst>
                    </p:cNvPr>
                    <p:cNvSpPr/>
                    <p:nvPr/>
                  </p:nvSpPr>
                  <p:spPr>
                    <a:xfrm>
                      <a:off x="1611428" y="3118515"/>
                      <a:ext cx="828391" cy="394746"/>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B3B3B3"/>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pitchFamily="34"/>
                          <a:cs typeface="Segoe UI Semilight" pitchFamily="34"/>
                        </a:rPr>
                        <a:t>Results</a:t>
                      </a:r>
                    </a:p>
                  </p:txBody>
                </p:sp>
                <p:grpSp>
                  <p:nvGrpSpPr>
                    <p:cNvPr id="35" name="Group 209">
                      <a:extLst>
                        <a:ext uri="{FF2B5EF4-FFF2-40B4-BE49-F238E27FC236}">
                          <a16:creationId xmlns:a16="http://schemas.microsoft.com/office/drawing/2014/main" id="{7F66AFC2-600F-0612-C930-476F6C38A0AF}"/>
                        </a:ext>
                      </a:extLst>
                    </p:cNvPr>
                    <p:cNvGrpSpPr/>
                    <p:nvPr/>
                  </p:nvGrpSpPr>
                  <p:grpSpPr>
                    <a:xfrm>
                      <a:off x="1501115" y="3976076"/>
                      <a:ext cx="3077020" cy="300434"/>
                      <a:chOff x="1501115" y="3976076"/>
                      <a:chExt cx="3077020" cy="300434"/>
                    </a:xfrm>
                  </p:grpSpPr>
                  <p:cxnSp>
                    <p:nvCxnSpPr>
                      <p:cNvPr id="36" name="Straight Connector 210">
                        <a:extLst>
                          <a:ext uri="{FF2B5EF4-FFF2-40B4-BE49-F238E27FC236}">
                            <a16:creationId xmlns:a16="http://schemas.microsoft.com/office/drawing/2014/main" id="{88842AA6-19F1-2E3B-0EC7-746AF3749BDE}"/>
                          </a:ext>
                        </a:extLst>
                      </p:cNvPr>
                      <p:cNvCxnSpPr/>
                      <p:nvPr/>
                    </p:nvCxnSpPr>
                    <p:spPr>
                      <a:xfrm flipH="1">
                        <a:off x="1501115" y="4126312"/>
                        <a:ext cx="3077020" cy="0"/>
                      </a:xfrm>
                      <a:prstGeom prst="straightConnector1">
                        <a:avLst/>
                      </a:prstGeom>
                      <a:noFill/>
                      <a:ln w="9528" cap="flat">
                        <a:solidFill>
                          <a:srgbClr val="9F6282"/>
                        </a:solidFill>
                        <a:prstDash val="solid"/>
                        <a:miter/>
                      </a:ln>
                    </p:spPr>
                  </p:cxnSp>
                  <p:cxnSp>
                    <p:nvCxnSpPr>
                      <p:cNvPr id="37" name="Straight Connector 211">
                        <a:extLst>
                          <a:ext uri="{FF2B5EF4-FFF2-40B4-BE49-F238E27FC236}">
                            <a16:creationId xmlns:a16="http://schemas.microsoft.com/office/drawing/2014/main" id="{31AE5671-EBA3-0138-B0A9-AF1451E0E4E0}"/>
                          </a:ext>
                        </a:extLst>
                      </p:cNvPr>
                      <p:cNvCxnSpPr/>
                      <p:nvPr/>
                    </p:nvCxnSpPr>
                    <p:spPr>
                      <a:xfrm rot="10799991">
                        <a:off x="1501115" y="3981242"/>
                        <a:ext cx="0" cy="150200"/>
                      </a:xfrm>
                      <a:prstGeom prst="straightConnector1">
                        <a:avLst/>
                      </a:prstGeom>
                      <a:noFill/>
                      <a:ln w="9528" cap="flat">
                        <a:solidFill>
                          <a:srgbClr val="9F6282"/>
                        </a:solidFill>
                        <a:prstDash val="solid"/>
                        <a:miter/>
                      </a:ln>
                    </p:spPr>
                  </p:cxnSp>
                  <p:cxnSp>
                    <p:nvCxnSpPr>
                      <p:cNvPr id="38" name="Straight Connector 212">
                        <a:extLst>
                          <a:ext uri="{FF2B5EF4-FFF2-40B4-BE49-F238E27FC236}">
                            <a16:creationId xmlns:a16="http://schemas.microsoft.com/office/drawing/2014/main" id="{4F6A8A73-2900-79B7-4919-1888AA06666E}"/>
                          </a:ext>
                        </a:extLst>
                      </p:cNvPr>
                      <p:cNvCxnSpPr/>
                      <p:nvPr/>
                    </p:nvCxnSpPr>
                    <p:spPr>
                      <a:xfrm rot="10799991">
                        <a:off x="4578135" y="3976076"/>
                        <a:ext cx="0" cy="150209"/>
                      </a:xfrm>
                      <a:prstGeom prst="straightConnector1">
                        <a:avLst/>
                      </a:prstGeom>
                      <a:noFill/>
                      <a:ln w="9528" cap="flat">
                        <a:solidFill>
                          <a:srgbClr val="9F6282"/>
                        </a:solidFill>
                        <a:prstDash val="solid"/>
                        <a:miter/>
                      </a:ln>
                    </p:spPr>
                  </p:cxnSp>
                  <p:cxnSp>
                    <p:nvCxnSpPr>
                      <p:cNvPr id="39" name="Straight Connector 213">
                        <a:extLst>
                          <a:ext uri="{FF2B5EF4-FFF2-40B4-BE49-F238E27FC236}">
                            <a16:creationId xmlns:a16="http://schemas.microsoft.com/office/drawing/2014/main" id="{FD1C8063-B5F9-2F9A-B817-F8EFEC80E598}"/>
                          </a:ext>
                        </a:extLst>
                      </p:cNvPr>
                      <p:cNvCxnSpPr/>
                      <p:nvPr/>
                    </p:nvCxnSpPr>
                    <p:spPr>
                      <a:xfrm rot="10799991">
                        <a:off x="3107908" y="4126311"/>
                        <a:ext cx="0" cy="150199"/>
                      </a:xfrm>
                      <a:prstGeom prst="straightConnector1">
                        <a:avLst/>
                      </a:prstGeom>
                      <a:noFill/>
                      <a:ln w="9528" cap="flat">
                        <a:solidFill>
                          <a:srgbClr val="9F6282"/>
                        </a:solidFill>
                        <a:prstDash val="solid"/>
                        <a:miter/>
                      </a:ln>
                    </p:spPr>
                  </p:cxnSp>
                </p:grpSp>
                <p:sp>
                  <p:nvSpPr>
                    <p:cNvPr id="40" name="TextBox 214">
                      <a:extLst>
                        <a:ext uri="{FF2B5EF4-FFF2-40B4-BE49-F238E27FC236}">
                          <a16:creationId xmlns:a16="http://schemas.microsoft.com/office/drawing/2014/main" id="{AB44855A-1FFC-EF8A-D51A-22D505547AB9}"/>
                        </a:ext>
                      </a:extLst>
                    </p:cNvPr>
                    <p:cNvSpPr txBox="1"/>
                    <p:nvPr/>
                  </p:nvSpPr>
                  <p:spPr>
                    <a:xfrm>
                      <a:off x="2494931" y="4342759"/>
                      <a:ext cx="1254895" cy="215441"/>
                    </a:xfrm>
                    <a:prstGeom prst="rect">
                      <a:avLst/>
                    </a:prstGeom>
                    <a:solidFill>
                      <a:srgbClr val="B3B3B3"/>
                    </a:solidFill>
                    <a:ln cap="flat">
                      <a:noFill/>
                    </a:ln>
                  </p:spPr>
                  <p:txBody>
                    <a:bodyPr vert="horz" wrap="square" lIns="91440" tIns="45720" rIns="91440" bIns="45720" anchor="t" anchorCtr="1" compatLnSpc="1">
                      <a:sp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222222"/>
                          </a:solidFill>
                          <a:uFillTx/>
                          <a:latin typeface="Segoe UI Semilight" pitchFamily="34"/>
                          <a:cs typeface="Segoe UI Semilight" pitchFamily="34"/>
                        </a:rPr>
                        <a:t>3. Analysis</a:t>
                      </a:r>
                    </a:p>
                  </p:txBody>
                </p:sp>
                <p:cxnSp>
                  <p:nvCxnSpPr>
                    <p:cNvPr id="41" name="Straight Arrow Connector 216">
                      <a:extLst>
                        <a:ext uri="{FF2B5EF4-FFF2-40B4-BE49-F238E27FC236}">
                          <a16:creationId xmlns:a16="http://schemas.microsoft.com/office/drawing/2014/main" id="{DA44C95B-5F69-6FEC-033E-9DCFF8849B2D}"/>
                        </a:ext>
                      </a:extLst>
                    </p:cNvPr>
                    <p:cNvCxnSpPr/>
                    <p:nvPr/>
                  </p:nvCxnSpPr>
                  <p:spPr>
                    <a:xfrm flipH="1">
                      <a:off x="2494931" y="3353443"/>
                      <a:ext cx="1254895" cy="0"/>
                    </a:xfrm>
                    <a:prstGeom prst="straightConnector1">
                      <a:avLst/>
                    </a:prstGeom>
                    <a:noFill/>
                    <a:ln w="9528" cap="flat">
                      <a:solidFill>
                        <a:srgbClr val="9F6282"/>
                      </a:solidFill>
                      <a:prstDash val="solid"/>
                      <a:miter/>
                      <a:tailEnd type="arrow"/>
                    </a:ln>
                  </p:spPr>
                </p:cxnSp>
              </p:grpSp>
              <p:sp>
                <p:nvSpPr>
                  <p:cNvPr id="42" name="TextBox 231">
                    <a:extLst>
                      <a:ext uri="{FF2B5EF4-FFF2-40B4-BE49-F238E27FC236}">
                        <a16:creationId xmlns:a16="http://schemas.microsoft.com/office/drawing/2014/main" id="{4C6C7A64-7FFC-DCED-FF07-F9E2B43DC8DB}"/>
                      </a:ext>
                    </a:extLst>
                  </p:cNvPr>
                  <p:cNvSpPr txBox="1"/>
                  <p:nvPr/>
                </p:nvSpPr>
                <p:spPr>
                  <a:xfrm>
                    <a:off x="2378500" y="2976481"/>
                    <a:ext cx="1471086"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Regression analysis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(different specifications)</a:t>
                    </a:r>
                  </a:p>
                </p:txBody>
              </p:sp>
            </p:grpSp>
          </p:grpSp>
          <p:cxnSp>
            <p:nvCxnSpPr>
              <p:cNvPr id="43" name="Straight Arrow Connector 238">
                <a:extLst>
                  <a:ext uri="{FF2B5EF4-FFF2-40B4-BE49-F238E27FC236}">
                    <a16:creationId xmlns:a16="http://schemas.microsoft.com/office/drawing/2014/main" id="{F7C4829C-E36C-82DC-8868-CB4BE2F0C234}"/>
                  </a:ext>
                </a:extLst>
              </p:cNvPr>
              <p:cNvCxnSpPr/>
              <p:nvPr/>
            </p:nvCxnSpPr>
            <p:spPr>
              <a:xfrm flipH="1">
                <a:off x="2477310" y="3839263"/>
                <a:ext cx="1254895" cy="0"/>
              </a:xfrm>
              <a:prstGeom prst="straightConnector1">
                <a:avLst/>
              </a:prstGeom>
              <a:noFill/>
              <a:ln w="9528" cap="flat">
                <a:solidFill>
                  <a:srgbClr val="9F6282"/>
                </a:solidFill>
                <a:prstDash val="solid"/>
                <a:miter/>
                <a:tailEnd type="arrow"/>
              </a:ln>
            </p:spPr>
          </p:cxnSp>
          <p:sp>
            <p:nvSpPr>
              <p:cNvPr id="44" name="TextBox 239">
                <a:extLst>
                  <a:ext uri="{FF2B5EF4-FFF2-40B4-BE49-F238E27FC236}">
                    <a16:creationId xmlns:a16="http://schemas.microsoft.com/office/drawing/2014/main" id="{817A31AD-F0DB-26E4-05B6-E00C810CCF0D}"/>
                  </a:ext>
                </a:extLst>
              </p:cNvPr>
              <p:cNvSpPr txBox="1"/>
              <p:nvPr/>
            </p:nvSpPr>
            <p:spPr>
              <a:xfrm>
                <a:off x="2401205" y="3596243"/>
                <a:ext cx="1471086"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Discount prices analysis</a:t>
                </a:r>
              </a:p>
            </p:txBody>
          </p:sp>
        </p:grpSp>
      </p:grpSp>
      <p:grpSp>
        <p:nvGrpSpPr>
          <p:cNvPr id="45" name="Group 250">
            <a:extLst>
              <a:ext uri="{FF2B5EF4-FFF2-40B4-BE49-F238E27FC236}">
                <a16:creationId xmlns:a16="http://schemas.microsoft.com/office/drawing/2014/main" id="{E314CFEE-FF45-A86B-7F18-91532905D768}"/>
              </a:ext>
            </a:extLst>
          </p:cNvPr>
          <p:cNvGrpSpPr/>
          <p:nvPr/>
        </p:nvGrpSpPr>
        <p:grpSpPr>
          <a:xfrm>
            <a:off x="4873898" y="1735174"/>
            <a:ext cx="4098578" cy="2823026"/>
            <a:chOff x="4873898" y="1735174"/>
            <a:chExt cx="4098578" cy="2823026"/>
          </a:xfrm>
        </p:grpSpPr>
        <p:grpSp>
          <p:nvGrpSpPr>
            <p:cNvPr id="46" name="Group 202">
              <a:extLst>
                <a:ext uri="{FF2B5EF4-FFF2-40B4-BE49-F238E27FC236}">
                  <a16:creationId xmlns:a16="http://schemas.microsoft.com/office/drawing/2014/main" id="{432C79B2-3716-4ABB-9664-37B877282529}"/>
                </a:ext>
              </a:extLst>
            </p:cNvPr>
            <p:cNvGrpSpPr/>
            <p:nvPr/>
          </p:nvGrpSpPr>
          <p:grpSpPr>
            <a:xfrm>
              <a:off x="5094094" y="1735174"/>
              <a:ext cx="3878382" cy="2823026"/>
              <a:chOff x="5094094" y="1735174"/>
              <a:chExt cx="3878382" cy="2823026"/>
            </a:xfrm>
          </p:grpSpPr>
          <p:sp>
            <p:nvSpPr>
              <p:cNvPr id="47" name="TextBox 42">
                <a:extLst>
                  <a:ext uri="{FF2B5EF4-FFF2-40B4-BE49-F238E27FC236}">
                    <a16:creationId xmlns:a16="http://schemas.microsoft.com/office/drawing/2014/main" id="{F2CF474E-1288-3D11-2467-202D8174936B}"/>
                  </a:ext>
                </a:extLst>
              </p:cNvPr>
              <p:cNvSpPr txBox="1"/>
              <p:nvPr/>
            </p:nvSpPr>
            <p:spPr>
              <a:xfrm>
                <a:off x="6477829" y="4342759"/>
                <a:ext cx="1253523" cy="215441"/>
              </a:xfrm>
              <a:prstGeom prst="rect">
                <a:avLst/>
              </a:prstGeom>
              <a:solidFill>
                <a:srgbClr val="CBB5C2">
                  <a:alpha val="50000"/>
                </a:srgbClr>
              </a:solidFill>
              <a:ln cap="flat">
                <a:noFill/>
              </a:ln>
            </p:spPr>
            <p:txBody>
              <a:bodyPr vert="horz" wrap="square" lIns="91440" tIns="45720" rIns="91440" bIns="45720" anchor="t" anchorCtr="1" compatLnSpc="1">
                <a:sp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434343"/>
                    </a:solidFill>
                    <a:uFillTx/>
                    <a:latin typeface="Segoe UI Semilight" pitchFamily="34"/>
                    <a:cs typeface="Segoe UI Semilight" pitchFamily="34"/>
                  </a:rPr>
                  <a:t>2. Gender classification</a:t>
                </a:r>
              </a:p>
            </p:txBody>
          </p:sp>
          <p:grpSp>
            <p:nvGrpSpPr>
              <p:cNvPr id="48" name="Group 196">
                <a:extLst>
                  <a:ext uri="{FF2B5EF4-FFF2-40B4-BE49-F238E27FC236}">
                    <a16:creationId xmlns:a16="http://schemas.microsoft.com/office/drawing/2014/main" id="{B39BE78D-E12B-C6F9-9BAD-C7C826E9269E}"/>
                  </a:ext>
                </a:extLst>
              </p:cNvPr>
              <p:cNvGrpSpPr/>
              <p:nvPr/>
            </p:nvGrpSpPr>
            <p:grpSpPr>
              <a:xfrm>
                <a:off x="5094094" y="1735174"/>
                <a:ext cx="3798144" cy="2238616"/>
                <a:chOff x="5094094" y="1735174"/>
                <a:chExt cx="3798144" cy="2238616"/>
              </a:xfrm>
            </p:grpSpPr>
            <p:grpSp>
              <p:nvGrpSpPr>
                <p:cNvPr id="49" name="Group 190">
                  <a:extLst>
                    <a:ext uri="{FF2B5EF4-FFF2-40B4-BE49-F238E27FC236}">
                      <a16:creationId xmlns:a16="http://schemas.microsoft.com/office/drawing/2014/main" id="{11447E25-0BE1-5612-9929-8F3665C84150}"/>
                    </a:ext>
                  </a:extLst>
                </p:cNvPr>
                <p:cNvGrpSpPr/>
                <p:nvPr/>
              </p:nvGrpSpPr>
              <p:grpSpPr>
                <a:xfrm>
                  <a:off x="5094094" y="1735174"/>
                  <a:ext cx="3798144" cy="2238616"/>
                  <a:chOff x="5094094" y="1735174"/>
                  <a:chExt cx="3798144" cy="2238616"/>
                </a:xfrm>
              </p:grpSpPr>
              <p:grpSp>
                <p:nvGrpSpPr>
                  <p:cNvPr id="50" name="Group 189">
                    <a:extLst>
                      <a:ext uri="{FF2B5EF4-FFF2-40B4-BE49-F238E27FC236}">
                        <a16:creationId xmlns:a16="http://schemas.microsoft.com/office/drawing/2014/main" id="{5934F474-2F75-7521-052B-CA0BFE1B3610}"/>
                      </a:ext>
                    </a:extLst>
                  </p:cNvPr>
                  <p:cNvGrpSpPr/>
                  <p:nvPr/>
                </p:nvGrpSpPr>
                <p:grpSpPr>
                  <a:xfrm>
                    <a:off x="5094094" y="1735174"/>
                    <a:ext cx="3798144" cy="2238616"/>
                    <a:chOff x="5094094" y="1735174"/>
                    <a:chExt cx="3798144" cy="2238616"/>
                  </a:xfrm>
                </p:grpSpPr>
                <p:sp>
                  <p:nvSpPr>
                    <p:cNvPr id="51" name="Rectangle: Rounded Corners 35">
                      <a:extLst>
                        <a:ext uri="{FF2B5EF4-FFF2-40B4-BE49-F238E27FC236}">
                          <a16:creationId xmlns:a16="http://schemas.microsoft.com/office/drawing/2014/main" id="{57E01451-CCE7-B672-7AE8-DDD863683323}"/>
                        </a:ext>
                      </a:extLst>
                    </p:cNvPr>
                    <p:cNvSpPr/>
                    <p:nvPr/>
                  </p:nvSpPr>
                  <p:spPr>
                    <a:xfrm>
                      <a:off x="6666323" y="3171331"/>
                      <a:ext cx="604619" cy="802459"/>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CBB5C2">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0" cap="none" spc="0" baseline="0">
                          <a:solidFill>
                            <a:srgbClr val="434343"/>
                          </a:solidFill>
                          <a:uFillTx/>
                          <a:latin typeface="Segoe UI Semilight" pitchFamily="34"/>
                          <a:cs typeface="Segoe UI Semilight" pitchFamily="34"/>
                        </a:rPr>
                        <a:t>Assign gender class</a:t>
                      </a:r>
                    </a:p>
                  </p:txBody>
                </p:sp>
                <p:grpSp>
                  <p:nvGrpSpPr>
                    <p:cNvPr id="52" name="Group 114">
                      <a:extLst>
                        <a:ext uri="{FF2B5EF4-FFF2-40B4-BE49-F238E27FC236}">
                          <a16:creationId xmlns:a16="http://schemas.microsoft.com/office/drawing/2014/main" id="{06AEC91E-3D43-90FF-E50B-64AB837AEA84}"/>
                        </a:ext>
                      </a:extLst>
                    </p:cNvPr>
                    <p:cNvGrpSpPr/>
                    <p:nvPr/>
                  </p:nvGrpSpPr>
                  <p:grpSpPr>
                    <a:xfrm>
                      <a:off x="5094094" y="1735174"/>
                      <a:ext cx="3798144" cy="2230843"/>
                      <a:chOff x="5094094" y="1735174"/>
                      <a:chExt cx="3798144" cy="2230843"/>
                    </a:xfrm>
                  </p:grpSpPr>
                  <p:sp>
                    <p:nvSpPr>
                      <p:cNvPr id="53" name="Rounded Rectangle 91">
                        <a:extLst>
                          <a:ext uri="{FF2B5EF4-FFF2-40B4-BE49-F238E27FC236}">
                            <a16:creationId xmlns:a16="http://schemas.microsoft.com/office/drawing/2014/main" id="{32CFC978-B3FD-B908-4582-EBB3F04CBC96}"/>
                          </a:ext>
                        </a:extLst>
                      </p:cNvPr>
                      <p:cNvSpPr/>
                      <p:nvPr/>
                    </p:nvSpPr>
                    <p:spPr>
                      <a:xfrm>
                        <a:off x="8293608" y="3142792"/>
                        <a:ext cx="598630" cy="823225"/>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CBB5C2">
                          <a:alpha val="50000"/>
                        </a:srgbClr>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Training/Testing split</a:t>
                        </a:r>
                      </a:p>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Segoe UI Semilight" pitchFamily="34"/>
                          <a:cs typeface="Segoe UI Semilight" pitchFamily="34"/>
                        </a:endParaRPr>
                      </a:p>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70/30</a:t>
                        </a:r>
                        <a:endParaRPr lang="en-US" sz="800" b="0" i="0" u="none" strike="noStrike" kern="1200" cap="none" spc="0" baseline="0">
                          <a:solidFill>
                            <a:srgbClr val="000000"/>
                          </a:solidFill>
                          <a:uFillTx/>
                          <a:latin typeface="Segoe UI Semilight" pitchFamily="34"/>
                          <a:cs typeface="Segoe UI Semilight" pitchFamily="34"/>
                        </a:endParaRPr>
                      </a:p>
                    </p:txBody>
                  </p:sp>
                  <p:grpSp>
                    <p:nvGrpSpPr>
                      <p:cNvPr id="54" name="Group 111">
                        <a:extLst>
                          <a:ext uri="{FF2B5EF4-FFF2-40B4-BE49-F238E27FC236}">
                            <a16:creationId xmlns:a16="http://schemas.microsoft.com/office/drawing/2014/main" id="{201C28B1-875F-9743-045D-9B9AEA597E17}"/>
                          </a:ext>
                        </a:extLst>
                      </p:cNvPr>
                      <p:cNvGrpSpPr/>
                      <p:nvPr/>
                    </p:nvGrpSpPr>
                    <p:grpSpPr>
                      <a:xfrm>
                        <a:off x="5094094" y="1735174"/>
                        <a:ext cx="3790490" cy="978408"/>
                        <a:chOff x="5094094" y="1735174"/>
                        <a:chExt cx="3790490" cy="978408"/>
                      </a:xfrm>
                    </p:grpSpPr>
                    <p:sp>
                      <p:nvSpPr>
                        <p:cNvPr id="55" name="Rounded Rectangle 52">
                          <a:extLst>
                            <a:ext uri="{FF2B5EF4-FFF2-40B4-BE49-F238E27FC236}">
                              <a16:creationId xmlns:a16="http://schemas.microsoft.com/office/drawing/2014/main" id="{C6F9642D-2EF6-8C54-4B91-7520B0BFB4C2}"/>
                            </a:ext>
                          </a:extLst>
                        </p:cNvPr>
                        <p:cNvSpPr/>
                        <p:nvPr/>
                      </p:nvSpPr>
                      <p:spPr>
                        <a:xfrm>
                          <a:off x="8285954" y="1784442"/>
                          <a:ext cx="598630" cy="746269"/>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CBB5C2">
                            <a:alpha val="50000"/>
                          </a:srgbClr>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Model training</a:t>
                          </a:r>
                        </a:p>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data</a:t>
                          </a:r>
                        </a:p>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N= 2,727</a:t>
                          </a:r>
                          <a:endParaRPr lang="en-US" sz="800" b="0" i="0" u="none" strike="noStrike" kern="1200" cap="none" spc="0" baseline="0">
                            <a:solidFill>
                              <a:srgbClr val="000000"/>
                            </a:solidFill>
                            <a:uFillTx/>
                            <a:latin typeface="Segoe UI Semilight" pitchFamily="34"/>
                            <a:cs typeface="Segoe UI Semilight" pitchFamily="34"/>
                          </a:endParaRPr>
                        </a:p>
                      </p:txBody>
                    </p:sp>
                    <p:grpSp>
                      <p:nvGrpSpPr>
                        <p:cNvPr id="56" name="Group 95">
                          <a:extLst>
                            <a:ext uri="{FF2B5EF4-FFF2-40B4-BE49-F238E27FC236}">
                              <a16:creationId xmlns:a16="http://schemas.microsoft.com/office/drawing/2014/main" id="{7FA0045D-6F6F-B3FC-83DE-A2263901F225}"/>
                            </a:ext>
                          </a:extLst>
                        </p:cNvPr>
                        <p:cNvGrpSpPr/>
                        <p:nvPr/>
                      </p:nvGrpSpPr>
                      <p:grpSpPr>
                        <a:xfrm>
                          <a:off x="5094094" y="1735174"/>
                          <a:ext cx="2532842" cy="978408"/>
                          <a:chOff x="5094094" y="1735174"/>
                          <a:chExt cx="2532842" cy="978408"/>
                        </a:xfrm>
                      </p:grpSpPr>
                      <p:sp>
                        <p:nvSpPr>
                          <p:cNvPr id="57" name="TextBox 85">
                            <a:extLst>
                              <a:ext uri="{FF2B5EF4-FFF2-40B4-BE49-F238E27FC236}">
                                <a16:creationId xmlns:a16="http://schemas.microsoft.com/office/drawing/2014/main" id="{CFB85310-0950-BCF0-8169-E7EAAED3DC43}"/>
                              </a:ext>
                            </a:extLst>
                          </p:cNvPr>
                          <p:cNvSpPr txBox="1"/>
                          <p:nvPr/>
                        </p:nvSpPr>
                        <p:spPr>
                          <a:xfrm>
                            <a:off x="5094094" y="2338980"/>
                            <a:ext cx="1304217"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remaining sample</a:t>
                            </a:r>
                          </a:p>
                        </p:txBody>
                      </p:sp>
                      <p:grpSp>
                        <p:nvGrpSpPr>
                          <p:cNvPr id="58" name="Group 94">
                            <a:extLst>
                              <a:ext uri="{FF2B5EF4-FFF2-40B4-BE49-F238E27FC236}">
                                <a16:creationId xmlns:a16="http://schemas.microsoft.com/office/drawing/2014/main" id="{D6F7F725-2085-9574-3012-E04DD74BBD82}"/>
                              </a:ext>
                            </a:extLst>
                          </p:cNvPr>
                          <p:cNvGrpSpPr/>
                          <p:nvPr/>
                        </p:nvGrpSpPr>
                        <p:grpSpPr>
                          <a:xfrm>
                            <a:off x="5153302" y="1735174"/>
                            <a:ext cx="2473634" cy="978408"/>
                            <a:chOff x="5153302" y="1735174"/>
                            <a:chExt cx="2473634" cy="978408"/>
                          </a:xfrm>
                        </p:grpSpPr>
                        <p:sp>
                          <p:nvSpPr>
                            <p:cNvPr id="59" name="Rounded Rectangle 17">
                              <a:extLst>
                                <a:ext uri="{FF2B5EF4-FFF2-40B4-BE49-F238E27FC236}">
                                  <a16:creationId xmlns:a16="http://schemas.microsoft.com/office/drawing/2014/main" id="{F3A51900-4F1A-B9A4-E919-D478A5AE9668}"/>
                                </a:ext>
                              </a:extLst>
                            </p:cNvPr>
                            <p:cNvSpPr/>
                            <p:nvPr/>
                          </p:nvSpPr>
                          <p:spPr>
                            <a:xfrm>
                              <a:off x="6374739" y="1784442"/>
                              <a:ext cx="1252197" cy="271220"/>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CBB5C2">
                                <a:alpha val="50000"/>
                              </a:srgbClr>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Explicitly labeled (m/f) N=2,011</a:t>
                              </a:r>
                              <a:endParaRPr lang="en-US" sz="800" b="0" i="0" u="none" strike="noStrike" kern="1200" cap="none" spc="0" baseline="0">
                                <a:solidFill>
                                  <a:srgbClr val="000000"/>
                                </a:solidFill>
                                <a:uFillTx/>
                                <a:latin typeface="Segoe UI Semilight" pitchFamily="34"/>
                                <a:cs typeface="Segoe UI Semilight" pitchFamily="34"/>
                              </a:endParaRPr>
                            </a:p>
                          </p:txBody>
                        </p:sp>
                        <p:sp>
                          <p:nvSpPr>
                            <p:cNvPr id="60" name="Rounded Rectangle 16">
                              <a:extLst>
                                <a:ext uri="{FF2B5EF4-FFF2-40B4-BE49-F238E27FC236}">
                                  <a16:creationId xmlns:a16="http://schemas.microsoft.com/office/drawing/2014/main" id="{F34338DB-F460-CEB7-4D19-41B00F73DC13}"/>
                                </a:ext>
                              </a:extLst>
                            </p:cNvPr>
                            <p:cNvSpPr/>
                            <p:nvPr/>
                          </p:nvSpPr>
                          <p:spPr>
                            <a:xfrm>
                              <a:off x="6374739" y="2130588"/>
                              <a:ext cx="1252197" cy="241511"/>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CBB5C2">
                                <a:alpha val="50000"/>
                              </a:srgbClr>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Hand labeled (m/f/n) N=716</a:t>
                              </a:r>
                              <a:endParaRPr lang="en-US" sz="800" b="0" i="0" u="none" strike="noStrike" kern="1200" cap="none" spc="0" baseline="0">
                                <a:solidFill>
                                  <a:srgbClr val="000000"/>
                                </a:solidFill>
                                <a:uFillTx/>
                                <a:latin typeface="Segoe UI Semilight" pitchFamily="34"/>
                                <a:cs typeface="Segoe UI Semilight" pitchFamily="34"/>
                              </a:endParaRPr>
                            </a:p>
                          </p:txBody>
                        </p:sp>
                        <p:sp>
                          <p:nvSpPr>
                            <p:cNvPr id="61" name="Rounded Rectangle 18">
                              <a:extLst>
                                <a:ext uri="{FF2B5EF4-FFF2-40B4-BE49-F238E27FC236}">
                                  <a16:creationId xmlns:a16="http://schemas.microsoft.com/office/drawing/2014/main" id="{9DCA3DCC-552F-057E-1E37-B42759199098}"/>
                                </a:ext>
                              </a:extLst>
                            </p:cNvPr>
                            <p:cNvSpPr/>
                            <p:nvPr/>
                          </p:nvSpPr>
                          <p:spPr>
                            <a:xfrm>
                              <a:off x="6374739" y="2442362"/>
                              <a:ext cx="1252197" cy="271220"/>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CBB5C2">
                                <a:alpha val="50000"/>
                              </a:srgbClr>
                            </a:solidFill>
                            <a:ln cap="flat">
                              <a:noFill/>
                              <a:prstDash val="solid"/>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Unlabeled </a:t>
                              </a:r>
                            </a:p>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Segoe UI Semilight"/>
                                  <a:cs typeface="Segoe UI Semilight"/>
                                </a:rPr>
                                <a:t>N= 4,723</a:t>
                              </a:r>
                              <a:endParaRPr lang="en-US" sz="800" b="0" i="0" u="none" strike="noStrike" kern="1200" cap="none" spc="0" baseline="0">
                                <a:solidFill>
                                  <a:srgbClr val="000000"/>
                                </a:solidFill>
                                <a:uFillTx/>
                                <a:latin typeface="Segoe UI Semilight" pitchFamily="34"/>
                                <a:cs typeface="Segoe UI Semilight" pitchFamily="34"/>
                              </a:endParaRPr>
                            </a:p>
                          </p:txBody>
                        </p:sp>
                        <p:sp>
                          <p:nvSpPr>
                            <p:cNvPr id="62" name="TextBox 81">
                              <a:extLst>
                                <a:ext uri="{FF2B5EF4-FFF2-40B4-BE49-F238E27FC236}">
                                  <a16:creationId xmlns:a16="http://schemas.microsoft.com/office/drawing/2014/main" id="{E634FDC1-8EF8-D7C3-1A6C-5C737A7C1B19}"/>
                                </a:ext>
                              </a:extLst>
                            </p:cNvPr>
                            <p:cNvSpPr txBox="1"/>
                            <p:nvPr/>
                          </p:nvSpPr>
                          <p:spPr>
                            <a:xfrm>
                              <a:off x="5153302" y="1735174"/>
                              <a:ext cx="1304217"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ID explicitly labeled</a:t>
                              </a:r>
                            </a:p>
                          </p:txBody>
                        </p:sp>
                        <p:sp>
                          <p:nvSpPr>
                            <p:cNvPr id="63" name="TextBox 83">
                              <a:extLst>
                                <a:ext uri="{FF2B5EF4-FFF2-40B4-BE49-F238E27FC236}">
                                  <a16:creationId xmlns:a16="http://schemas.microsoft.com/office/drawing/2014/main" id="{18820CAD-2478-05D8-4A5C-0540F95D5E71}"/>
                                </a:ext>
                              </a:extLst>
                            </p:cNvPr>
                            <p:cNvSpPr txBox="1"/>
                            <p:nvPr/>
                          </p:nvSpPr>
                          <p:spPr>
                            <a:xfrm>
                              <a:off x="5153302" y="2046756"/>
                              <a:ext cx="1304217"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pitchFamily="34"/>
                                  <a:ea typeface="Arial"/>
                                  <a:cs typeface="Segoe UI Semilight" pitchFamily="34"/>
                                </a:rPr>
                                <a:t>human coding</a:t>
                              </a:r>
                            </a:p>
                          </p:txBody>
                        </p:sp>
                        <p:cxnSp>
                          <p:nvCxnSpPr>
                            <p:cNvPr id="64" name="Straight Arrow Connector 88">
                              <a:extLst>
                                <a:ext uri="{FF2B5EF4-FFF2-40B4-BE49-F238E27FC236}">
                                  <a16:creationId xmlns:a16="http://schemas.microsoft.com/office/drawing/2014/main" id="{BA0D124B-9F89-7409-3C6B-240240ED9104}"/>
                                </a:ext>
                              </a:extLst>
                            </p:cNvPr>
                            <p:cNvCxnSpPr/>
                            <p:nvPr/>
                          </p:nvCxnSpPr>
                          <p:spPr>
                            <a:xfrm>
                              <a:off x="5286676" y="1953771"/>
                              <a:ext cx="1037469" cy="0"/>
                            </a:xfrm>
                            <a:prstGeom prst="straightConnector1">
                              <a:avLst/>
                            </a:prstGeom>
                            <a:noFill/>
                            <a:ln w="9528" cap="flat">
                              <a:solidFill>
                                <a:srgbClr val="9F6282"/>
                              </a:solidFill>
                              <a:prstDash val="solid"/>
                              <a:miter/>
                              <a:tailEnd type="arrow"/>
                            </a:ln>
                          </p:spPr>
                        </p:cxnSp>
                        <p:cxnSp>
                          <p:nvCxnSpPr>
                            <p:cNvPr id="65" name="Straight Arrow Connector 89">
                              <a:extLst>
                                <a:ext uri="{FF2B5EF4-FFF2-40B4-BE49-F238E27FC236}">
                                  <a16:creationId xmlns:a16="http://schemas.microsoft.com/office/drawing/2014/main" id="{96475AD0-231A-28E4-B2CD-AA24E4EA36E3}"/>
                                </a:ext>
                              </a:extLst>
                            </p:cNvPr>
                            <p:cNvCxnSpPr/>
                            <p:nvPr/>
                          </p:nvCxnSpPr>
                          <p:spPr>
                            <a:xfrm>
                              <a:off x="5267986" y="2254736"/>
                              <a:ext cx="1047985" cy="0"/>
                            </a:xfrm>
                            <a:prstGeom prst="straightConnector1">
                              <a:avLst/>
                            </a:prstGeom>
                            <a:noFill/>
                            <a:ln w="9528" cap="flat">
                              <a:solidFill>
                                <a:srgbClr val="9F6282"/>
                              </a:solidFill>
                              <a:prstDash val="solid"/>
                              <a:miter/>
                              <a:tailEnd type="arrow"/>
                            </a:ln>
                          </p:spPr>
                        </p:cxnSp>
                        <p:cxnSp>
                          <p:nvCxnSpPr>
                            <p:cNvPr id="66" name="Straight Arrow Connector 90">
                              <a:extLst>
                                <a:ext uri="{FF2B5EF4-FFF2-40B4-BE49-F238E27FC236}">
                                  <a16:creationId xmlns:a16="http://schemas.microsoft.com/office/drawing/2014/main" id="{2CA88DC7-1563-444B-FC20-60CDA6357EF4}"/>
                                </a:ext>
                              </a:extLst>
                            </p:cNvPr>
                            <p:cNvCxnSpPr/>
                            <p:nvPr/>
                          </p:nvCxnSpPr>
                          <p:spPr>
                            <a:xfrm>
                              <a:off x="5265023" y="2570168"/>
                              <a:ext cx="1047985" cy="0"/>
                            </a:xfrm>
                            <a:prstGeom prst="straightConnector1">
                              <a:avLst/>
                            </a:prstGeom>
                            <a:noFill/>
                            <a:ln w="9528" cap="flat">
                              <a:solidFill>
                                <a:srgbClr val="9F6282"/>
                              </a:solidFill>
                              <a:prstDash val="solid"/>
                              <a:miter/>
                              <a:tailEnd type="arrow"/>
                            </a:ln>
                          </p:spPr>
                        </p:cxnSp>
                      </p:grpSp>
                    </p:grpSp>
                    <p:cxnSp>
                      <p:nvCxnSpPr>
                        <p:cNvPr id="67" name="Straight Arrow Connector 103">
                          <a:extLst>
                            <a:ext uri="{FF2B5EF4-FFF2-40B4-BE49-F238E27FC236}">
                              <a16:creationId xmlns:a16="http://schemas.microsoft.com/office/drawing/2014/main" id="{3258C5D1-62BC-8321-D32F-A4F2CC9B68E4}"/>
                            </a:ext>
                          </a:extLst>
                        </p:cNvPr>
                        <p:cNvCxnSpPr/>
                        <p:nvPr/>
                      </p:nvCxnSpPr>
                      <p:spPr>
                        <a:xfrm>
                          <a:off x="7678052" y="1947708"/>
                          <a:ext cx="598621" cy="0"/>
                        </a:xfrm>
                        <a:prstGeom prst="straightConnector1">
                          <a:avLst/>
                        </a:prstGeom>
                        <a:noFill/>
                        <a:ln w="9528" cap="flat">
                          <a:solidFill>
                            <a:srgbClr val="9F6282"/>
                          </a:solidFill>
                          <a:prstDash val="solid"/>
                          <a:miter/>
                          <a:tailEnd type="arrow"/>
                        </a:ln>
                      </p:spPr>
                    </p:cxnSp>
                    <p:cxnSp>
                      <p:nvCxnSpPr>
                        <p:cNvPr id="68" name="Straight Arrow Connector 104">
                          <a:extLst>
                            <a:ext uri="{FF2B5EF4-FFF2-40B4-BE49-F238E27FC236}">
                              <a16:creationId xmlns:a16="http://schemas.microsoft.com/office/drawing/2014/main" id="{C74D5E96-BD07-0F4C-482A-749B874DCAF9}"/>
                            </a:ext>
                          </a:extLst>
                        </p:cNvPr>
                        <p:cNvCxnSpPr/>
                        <p:nvPr/>
                      </p:nvCxnSpPr>
                      <p:spPr>
                        <a:xfrm>
                          <a:off x="7659361" y="2248665"/>
                          <a:ext cx="617312" cy="0"/>
                        </a:xfrm>
                        <a:prstGeom prst="straightConnector1">
                          <a:avLst/>
                        </a:prstGeom>
                        <a:noFill/>
                        <a:ln w="9528" cap="flat">
                          <a:solidFill>
                            <a:srgbClr val="9F6282"/>
                          </a:solidFill>
                          <a:prstDash val="solid"/>
                          <a:miter/>
                          <a:tailEnd type="arrow"/>
                        </a:ln>
                      </p:spPr>
                    </p:cxnSp>
                  </p:grpSp>
                  <p:cxnSp>
                    <p:nvCxnSpPr>
                      <p:cNvPr id="69" name="Straight Arrow Connector 112">
                        <a:extLst>
                          <a:ext uri="{FF2B5EF4-FFF2-40B4-BE49-F238E27FC236}">
                            <a16:creationId xmlns:a16="http://schemas.microsoft.com/office/drawing/2014/main" id="{097DB67D-34D4-DE95-E14D-E4454A608077}"/>
                          </a:ext>
                        </a:extLst>
                      </p:cNvPr>
                      <p:cNvCxnSpPr/>
                      <p:nvPr/>
                    </p:nvCxnSpPr>
                    <p:spPr>
                      <a:xfrm>
                        <a:off x="8585265" y="2640073"/>
                        <a:ext cx="0" cy="442149"/>
                      </a:xfrm>
                      <a:prstGeom prst="straightConnector1">
                        <a:avLst/>
                      </a:prstGeom>
                      <a:noFill/>
                      <a:ln w="9528" cap="flat">
                        <a:solidFill>
                          <a:srgbClr val="9F6282"/>
                        </a:solidFill>
                        <a:prstDash val="solid"/>
                        <a:miter/>
                        <a:tailEnd type="arrow"/>
                      </a:ln>
                    </p:spPr>
                  </p:cxnSp>
                </p:grpSp>
                <p:sp>
                  <p:nvSpPr>
                    <p:cNvPr id="70" name="TextBox 149">
                      <a:extLst>
                        <a:ext uri="{FF2B5EF4-FFF2-40B4-BE49-F238E27FC236}">
                          <a16:creationId xmlns:a16="http://schemas.microsoft.com/office/drawing/2014/main" id="{EFEC1555-3761-EB37-D0D8-EEBC4A79AAE0}"/>
                        </a:ext>
                      </a:extLst>
                    </p:cNvPr>
                    <p:cNvSpPr txBox="1"/>
                    <p:nvPr/>
                  </p:nvSpPr>
                  <p:spPr>
                    <a:xfrm>
                      <a:off x="7181871" y="3073938"/>
                      <a:ext cx="1323100"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a:ea typeface="Arial"/>
                          <a:cs typeface="Segoe UI Semilight"/>
                        </a:rPr>
                        <a:t>Bag of words</a:t>
                      </a:r>
                      <a:endParaRPr lang="en-US" sz="800" b="0" i="0" u="none" strike="noStrike" kern="0" cap="none" spc="0" baseline="0">
                        <a:solidFill>
                          <a:srgbClr val="000000"/>
                        </a:solidFill>
                        <a:uFillTx/>
                        <a:latin typeface="Segoe UI Semilight" pitchFamily="34"/>
                        <a:ea typeface="Arial"/>
                        <a:cs typeface="Segoe UI Semilight" pitchFamily="34"/>
                      </a:endParaRPr>
                    </a:p>
                  </p:txBody>
                </p:sp>
                <p:sp>
                  <p:nvSpPr>
                    <p:cNvPr id="71" name="TextBox 152">
                      <a:extLst>
                        <a:ext uri="{FF2B5EF4-FFF2-40B4-BE49-F238E27FC236}">
                          <a16:creationId xmlns:a16="http://schemas.microsoft.com/office/drawing/2014/main" id="{B4C63D1B-C852-2C36-1038-5E6D2999421E}"/>
                        </a:ext>
                      </a:extLst>
                    </p:cNvPr>
                    <p:cNvSpPr txBox="1"/>
                    <p:nvPr/>
                  </p:nvSpPr>
                  <p:spPr>
                    <a:xfrm>
                      <a:off x="7166902" y="3365906"/>
                      <a:ext cx="1323100"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a:ea typeface="Arial"/>
                          <a:cs typeface="Segoe UI Semilight"/>
                        </a:rPr>
                        <a:t>Image classification</a:t>
                      </a:r>
                    </a:p>
                  </p:txBody>
                </p:sp>
                <p:sp>
                  <p:nvSpPr>
                    <p:cNvPr id="72" name="TextBox 154">
                      <a:extLst>
                        <a:ext uri="{FF2B5EF4-FFF2-40B4-BE49-F238E27FC236}">
                          <a16:creationId xmlns:a16="http://schemas.microsoft.com/office/drawing/2014/main" id="{F32CB451-85D8-2228-7AC9-A2600234AD1A}"/>
                        </a:ext>
                      </a:extLst>
                    </p:cNvPr>
                    <p:cNvSpPr txBox="1"/>
                    <p:nvPr/>
                  </p:nvSpPr>
                  <p:spPr>
                    <a:xfrm>
                      <a:off x="7295878" y="3660361"/>
                      <a:ext cx="1074484"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a:ea typeface="Arial"/>
                          <a:cs typeface="Segoe UI Semilight"/>
                        </a:rPr>
                        <a:t>Word embeddings</a:t>
                      </a:r>
                      <a:endParaRPr lang="en-US" sz="1400" b="0" i="0" u="none" strike="noStrike" kern="0" cap="none" spc="0" baseline="0">
                        <a:solidFill>
                          <a:srgbClr val="000000"/>
                        </a:solidFill>
                        <a:uFillTx/>
                        <a:latin typeface="Arial"/>
                        <a:ea typeface="Arial"/>
                        <a:cs typeface="Arial"/>
                      </a:endParaRPr>
                    </a:p>
                  </p:txBody>
                </p:sp>
                <p:cxnSp>
                  <p:nvCxnSpPr>
                    <p:cNvPr id="73" name="Straight Arrow Connector 157">
                      <a:extLst>
                        <a:ext uri="{FF2B5EF4-FFF2-40B4-BE49-F238E27FC236}">
                          <a16:creationId xmlns:a16="http://schemas.microsoft.com/office/drawing/2014/main" id="{9725FB63-A3C9-0D27-27FB-675ED8BB89B7}"/>
                        </a:ext>
                      </a:extLst>
                    </p:cNvPr>
                    <p:cNvCxnSpPr/>
                    <p:nvPr/>
                  </p:nvCxnSpPr>
                  <p:spPr>
                    <a:xfrm flipH="1">
                      <a:off x="7325999" y="3273780"/>
                      <a:ext cx="919465" cy="0"/>
                    </a:xfrm>
                    <a:prstGeom prst="straightConnector1">
                      <a:avLst/>
                    </a:prstGeom>
                    <a:noFill/>
                    <a:ln w="9528" cap="flat">
                      <a:solidFill>
                        <a:srgbClr val="9F6282"/>
                      </a:solidFill>
                      <a:prstDash val="solid"/>
                      <a:miter/>
                      <a:tailEnd type="arrow"/>
                    </a:ln>
                  </p:spPr>
                </p:cxnSp>
                <p:cxnSp>
                  <p:nvCxnSpPr>
                    <p:cNvPr id="74" name="Straight Arrow Connector 158">
                      <a:extLst>
                        <a:ext uri="{FF2B5EF4-FFF2-40B4-BE49-F238E27FC236}">
                          <a16:creationId xmlns:a16="http://schemas.microsoft.com/office/drawing/2014/main" id="{24E5B28E-D9AB-000E-E7DD-D34B9A91F619}"/>
                        </a:ext>
                      </a:extLst>
                    </p:cNvPr>
                    <p:cNvCxnSpPr/>
                    <p:nvPr/>
                  </p:nvCxnSpPr>
                  <p:spPr>
                    <a:xfrm flipH="1">
                      <a:off x="7325999" y="3574746"/>
                      <a:ext cx="919465" cy="0"/>
                    </a:xfrm>
                    <a:prstGeom prst="straightConnector1">
                      <a:avLst/>
                    </a:prstGeom>
                    <a:noFill/>
                    <a:ln w="9528" cap="flat">
                      <a:solidFill>
                        <a:srgbClr val="9F6282"/>
                      </a:solidFill>
                      <a:prstDash val="solid"/>
                      <a:miter/>
                      <a:tailEnd type="arrow"/>
                    </a:ln>
                  </p:spPr>
                </p:cxnSp>
                <p:cxnSp>
                  <p:nvCxnSpPr>
                    <p:cNvPr id="75" name="Straight Arrow Connector 159">
                      <a:extLst>
                        <a:ext uri="{FF2B5EF4-FFF2-40B4-BE49-F238E27FC236}">
                          <a16:creationId xmlns:a16="http://schemas.microsoft.com/office/drawing/2014/main" id="{F46B53F3-9331-537C-CC24-4EB39E5F29A4}"/>
                        </a:ext>
                      </a:extLst>
                    </p:cNvPr>
                    <p:cNvCxnSpPr/>
                    <p:nvPr/>
                  </p:nvCxnSpPr>
                  <p:spPr>
                    <a:xfrm flipH="1">
                      <a:off x="7341973" y="3870737"/>
                      <a:ext cx="903491" cy="0"/>
                    </a:xfrm>
                    <a:prstGeom prst="straightConnector1">
                      <a:avLst/>
                    </a:prstGeom>
                    <a:noFill/>
                    <a:ln w="9528" cap="flat">
                      <a:solidFill>
                        <a:srgbClr val="9F6282"/>
                      </a:solidFill>
                      <a:prstDash val="solid"/>
                      <a:miter/>
                      <a:tailEnd type="arrow"/>
                    </a:ln>
                  </p:spPr>
                </p:cxnSp>
                <p:sp>
                  <p:nvSpPr>
                    <p:cNvPr id="76" name="TextBox 186">
                      <a:extLst>
                        <a:ext uri="{FF2B5EF4-FFF2-40B4-BE49-F238E27FC236}">
                          <a16:creationId xmlns:a16="http://schemas.microsoft.com/office/drawing/2014/main" id="{C36ABEB6-39A7-12BE-E470-F1BB3A3CD5EC}"/>
                        </a:ext>
                      </a:extLst>
                    </p:cNvPr>
                    <p:cNvSpPr txBox="1"/>
                    <p:nvPr/>
                  </p:nvSpPr>
                  <p:spPr>
                    <a:xfrm>
                      <a:off x="5807829" y="3319299"/>
                      <a:ext cx="916676" cy="21544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a:solidFill>
                            <a:srgbClr val="000000"/>
                          </a:solidFill>
                          <a:uFillTx/>
                          <a:latin typeface="Segoe UI Semilight"/>
                          <a:ea typeface="Arial"/>
                          <a:cs typeface="Segoe UI Semilight"/>
                        </a:rPr>
                        <a:t>Stacked model</a:t>
                      </a:r>
                    </a:p>
                  </p:txBody>
                </p:sp>
              </p:grpSp>
              <p:cxnSp>
                <p:nvCxnSpPr>
                  <p:cNvPr id="77" name="Straight Arrow Connector 187">
                    <a:extLst>
                      <a:ext uri="{FF2B5EF4-FFF2-40B4-BE49-F238E27FC236}">
                        <a16:creationId xmlns:a16="http://schemas.microsoft.com/office/drawing/2014/main" id="{33ECBC5E-C632-AA53-8D69-4482CB57E871}"/>
                      </a:ext>
                    </a:extLst>
                  </p:cNvPr>
                  <p:cNvCxnSpPr/>
                  <p:nvPr/>
                </p:nvCxnSpPr>
                <p:spPr>
                  <a:xfrm flipH="1">
                    <a:off x="5949443" y="3581576"/>
                    <a:ext cx="667137" cy="0"/>
                  </a:xfrm>
                  <a:prstGeom prst="straightConnector1">
                    <a:avLst/>
                  </a:prstGeom>
                  <a:noFill/>
                  <a:ln w="9528" cap="flat">
                    <a:solidFill>
                      <a:srgbClr val="9F6282"/>
                    </a:solidFill>
                    <a:prstDash val="solid"/>
                    <a:miter/>
                    <a:tailEnd type="arrow"/>
                  </a:ln>
                </p:spPr>
              </p:cxnSp>
            </p:grpSp>
            <p:sp>
              <p:nvSpPr>
                <p:cNvPr id="78" name="Rectangle: Rounded Corners 194">
                  <a:extLst>
                    <a:ext uri="{FF2B5EF4-FFF2-40B4-BE49-F238E27FC236}">
                      <a16:creationId xmlns:a16="http://schemas.microsoft.com/office/drawing/2014/main" id="{2C036917-0620-633C-405B-6C0A6E3FA2B6}"/>
                    </a:ext>
                  </a:extLst>
                </p:cNvPr>
                <p:cNvSpPr/>
                <p:nvPr/>
              </p:nvSpPr>
              <p:spPr>
                <a:xfrm>
                  <a:off x="5253822" y="3171331"/>
                  <a:ext cx="667137" cy="802459"/>
                </a:xfrm>
                <a:custGeom>
                  <a:avLst/>
                  <a:gdLst>
                    <a:gd name="f0" fmla="val 10800000"/>
                    <a:gd name="f1" fmla="val 5400000"/>
                    <a:gd name="f2" fmla="val 16200000"/>
                    <a:gd name="f3" fmla="val w"/>
                    <a:gd name="f4" fmla="val h"/>
                    <a:gd name="f5" fmla="val ss"/>
                    <a:gd name="f6" fmla="val 0"/>
                    <a:gd name="f7" fmla="*/ 5419351 1 1725033"/>
                    <a:gd name="f8" fmla="val 45"/>
                    <a:gd name="f9" fmla="abs f3"/>
                    <a:gd name="f10" fmla="abs f4"/>
                    <a:gd name="f11" fmla="abs f5"/>
                    <a:gd name="f12" fmla="*/ f7 1 180"/>
                    <a:gd name="f13" fmla="+- 0 0 f1"/>
                    <a:gd name="f14" fmla="+- f6 f6 0"/>
                    <a:gd name="f15" fmla="abs f6"/>
                    <a:gd name="f16" fmla="?: f9 f3 1"/>
                    <a:gd name="f17" fmla="?: f10 f4 1"/>
                    <a:gd name="f18" fmla="?: f11 f5 1"/>
                    <a:gd name="f19" fmla="*/ f8 f12 1"/>
                    <a:gd name="f20" fmla="+- f6 0 f14"/>
                    <a:gd name="f21" fmla="?: f6 f13 f1"/>
                    <a:gd name="f22" fmla="?: f6 f1 f13"/>
                    <a:gd name="f23" fmla="*/ f16 1 21600"/>
                    <a:gd name="f24" fmla="*/ f17 1 21600"/>
                    <a:gd name="f25" fmla="*/ 21600 f16 1"/>
                    <a:gd name="f26" fmla="*/ 21600 f17 1"/>
                    <a:gd name="f27" fmla="+- 0 0 f19"/>
                    <a:gd name="f28" fmla="abs f20"/>
                    <a:gd name="f29" fmla="?: f20 f13 f1"/>
                    <a:gd name="f30" fmla="?: f20 f1 f13"/>
                    <a:gd name="f31" fmla="?: f20 f2 f1"/>
                    <a:gd name="f32" fmla="?: f20 f1 f2"/>
                    <a:gd name="f33" fmla="?: f20 0 f0"/>
                    <a:gd name="f34" fmla="?: f20 f0 0"/>
                    <a:gd name="f35" fmla="min f24 f23"/>
                    <a:gd name="f36" fmla="*/ f25 1 f18"/>
                    <a:gd name="f37" fmla="*/ f26 1 f18"/>
                    <a:gd name="f38" fmla="*/ f27 f0 1"/>
                    <a:gd name="f39" fmla="?: f20 f32 f31"/>
                    <a:gd name="f40" fmla="?: f20 f31 f32"/>
                    <a:gd name="f41" fmla="?: f6 f30 f29"/>
                    <a:gd name="f42" fmla="val f36"/>
                    <a:gd name="f43" fmla="val f37"/>
                    <a:gd name="f44" fmla="*/ f38 1 f7"/>
                    <a:gd name="f45" fmla="?: f6 f40 f39"/>
                    <a:gd name="f46" fmla="*/ f14 f35 1"/>
                    <a:gd name="f47" fmla="*/ f6 f35 1"/>
                    <a:gd name="f48" fmla="*/ f28 f35 1"/>
                    <a:gd name="f49" fmla="*/ f15 f35 1"/>
                    <a:gd name="f50" fmla="+- f43 0 f6"/>
                    <a:gd name="f51" fmla="+- f42 0 f6"/>
                    <a:gd name="f52" fmla="+- f44 0 f1"/>
                    <a:gd name="f53" fmla="*/ f43 f35 1"/>
                    <a:gd name="f54" fmla="*/ f42 f35 1"/>
                    <a:gd name="f55" fmla="+- f43 0 f50"/>
                    <a:gd name="f56" fmla="+- f42 0 f51"/>
                    <a:gd name="f57" fmla="+- f50 0 f43"/>
                    <a:gd name="f58" fmla="+- f51 0 f42"/>
                    <a:gd name="f59" fmla="+- f52 f1 0"/>
                    <a:gd name="f60" fmla="*/ f50 f35 1"/>
                    <a:gd name="f61" fmla="*/ f51 f35 1"/>
                    <a:gd name="f62" fmla="abs f55"/>
                    <a:gd name="f63" fmla="?: f55 0 f0"/>
                    <a:gd name="f64" fmla="?: f55 f0 0"/>
                    <a:gd name="f65" fmla="?: f55 f21 f22"/>
                    <a:gd name="f66" fmla="abs f56"/>
                    <a:gd name="f67" fmla="abs f57"/>
                    <a:gd name="f68" fmla="?: f56 f13 f1"/>
                    <a:gd name="f69" fmla="?: f56 f1 f13"/>
                    <a:gd name="f70" fmla="?: f56 f2 f1"/>
                    <a:gd name="f71" fmla="?: f56 f1 f2"/>
                    <a:gd name="f72" fmla="abs f58"/>
                    <a:gd name="f73" fmla="?: f58 f13 f1"/>
                    <a:gd name="f74" fmla="?: f58 f1 f13"/>
                    <a:gd name="f75" fmla="?: f58 f34 f33"/>
                    <a:gd name="f76" fmla="?: f58 f33 f34"/>
                    <a:gd name="f77" fmla="*/ f59 f7 1"/>
                    <a:gd name="f78" fmla="?: f6 f64 f63"/>
                    <a:gd name="f79" fmla="?: f6 f63 f64"/>
                    <a:gd name="f80" fmla="?: f56 f71 f70"/>
                    <a:gd name="f81" fmla="?: f56 f70 f71"/>
                    <a:gd name="f82" fmla="?: f57 f69 f68"/>
                    <a:gd name="f83" fmla="?: f20 f75 f76"/>
                    <a:gd name="f84" fmla="?: f20 f73 f74"/>
                    <a:gd name="f85" fmla="*/ f77 1 f0"/>
                    <a:gd name="f86" fmla="*/ f62 f35 1"/>
                    <a:gd name="f87" fmla="*/ f66 f35 1"/>
                    <a:gd name="f88" fmla="*/ f67 f35 1"/>
                    <a:gd name="f89" fmla="*/ f72 f35 1"/>
                    <a:gd name="f90" fmla="?: f55 f78 f79"/>
                    <a:gd name="f91" fmla="?: f57 f81 f80"/>
                    <a:gd name="f92" fmla="+- 0 0 f85"/>
                    <a:gd name="f93" fmla="+- 0 0 f92"/>
                    <a:gd name="f94" fmla="*/ f93 f0 1"/>
                    <a:gd name="f95" fmla="*/ f94 1 f7"/>
                    <a:gd name="f96" fmla="+- f95 0 f1"/>
                    <a:gd name="f97" fmla="cos 1 f96"/>
                    <a:gd name="f98" fmla="+- 0 0 f97"/>
                    <a:gd name="f99" fmla="+- 0 0 f98"/>
                    <a:gd name="f100" fmla="val f99"/>
                    <a:gd name="f101" fmla="+- 0 0 f100"/>
                    <a:gd name="f102" fmla="*/ f6 f101 1"/>
                    <a:gd name="f103" fmla="*/ f102 3163 1"/>
                    <a:gd name="f104" fmla="*/ f103 1 7636"/>
                    <a:gd name="f105" fmla="+- f6 f104 0"/>
                    <a:gd name="f106" fmla="+- f42 0 f104"/>
                    <a:gd name="f107" fmla="+- f43 0 f104"/>
                    <a:gd name="f108" fmla="*/ f105 f35 1"/>
                    <a:gd name="f109" fmla="*/ f106 f35 1"/>
                    <a:gd name="f110" fmla="*/ f107 f35 1"/>
                  </a:gdLst>
                  <a:ahLst/>
                  <a:cxnLst>
                    <a:cxn ang="3cd4">
                      <a:pos x="hc" y="t"/>
                    </a:cxn>
                    <a:cxn ang="0">
                      <a:pos x="r" y="vc"/>
                    </a:cxn>
                    <a:cxn ang="cd4">
                      <a:pos x="hc" y="b"/>
                    </a:cxn>
                    <a:cxn ang="cd2">
                      <a:pos x="l" y="vc"/>
                    </a:cxn>
                  </a:cxnLst>
                  <a:rect l="f108" t="f108" r="f109" b="f110"/>
                  <a:pathLst>
                    <a:path>
                      <a:moveTo>
                        <a:pt x="f46" y="f47"/>
                      </a:moveTo>
                      <a:arcTo wR="f48" hR="f49" stAng="f45" swAng="f41"/>
                      <a:lnTo>
                        <a:pt x="f47" y="f60"/>
                      </a:lnTo>
                      <a:arcTo wR="f49" hR="f86" stAng="f90" swAng="f65"/>
                      <a:lnTo>
                        <a:pt x="f61" y="f53"/>
                      </a:lnTo>
                      <a:arcTo wR="f87" hR="f88" stAng="f91" swAng="f82"/>
                      <a:lnTo>
                        <a:pt x="f54" y="f46"/>
                      </a:lnTo>
                      <a:arcTo wR="f89" hR="f48" stAng="f83" swAng="f84"/>
                      <a:close/>
                    </a:path>
                  </a:pathLst>
                </a:custGeom>
                <a:solidFill>
                  <a:srgbClr val="CBB5C2">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0" cap="none" spc="0" baseline="0">
                      <a:solidFill>
                        <a:srgbClr val="434343"/>
                      </a:solidFill>
                      <a:uFillTx/>
                      <a:latin typeface="Segoe UI Semilight" pitchFamily="34"/>
                      <a:cs typeface="Segoe UI Semilight" pitchFamily="34"/>
                    </a:rPr>
                    <a:t>Final class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0" cap="none" spc="0" baseline="0">
                      <a:solidFill>
                        <a:srgbClr val="434343"/>
                      </a:solidFill>
                      <a:uFillTx/>
                      <a:latin typeface="Segoe UI Semilight" pitchFamily="34"/>
                      <a:cs typeface="Segoe UI Semilight" pitchFamily="34"/>
                    </a:rPr>
                    <a:t>predictions</a:t>
                  </a:r>
                </a:p>
              </p:txBody>
            </p:sp>
          </p:grpSp>
          <p:grpSp>
            <p:nvGrpSpPr>
              <p:cNvPr id="79" name="Group 197">
                <a:extLst>
                  <a:ext uri="{FF2B5EF4-FFF2-40B4-BE49-F238E27FC236}">
                    <a16:creationId xmlns:a16="http://schemas.microsoft.com/office/drawing/2014/main" id="{9FF7AAA7-A553-2190-B0E8-6C4AD747C392}"/>
                  </a:ext>
                </a:extLst>
              </p:cNvPr>
              <p:cNvGrpSpPr/>
              <p:nvPr/>
            </p:nvGrpSpPr>
            <p:grpSpPr>
              <a:xfrm>
                <a:off x="5206904" y="3973781"/>
                <a:ext cx="3765572" cy="342533"/>
                <a:chOff x="5206904" y="3973781"/>
                <a:chExt cx="3765572" cy="342533"/>
              </a:xfrm>
            </p:grpSpPr>
            <p:cxnSp>
              <p:nvCxnSpPr>
                <p:cNvPr id="80" name="Straight Connector 198">
                  <a:extLst>
                    <a:ext uri="{FF2B5EF4-FFF2-40B4-BE49-F238E27FC236}">
                      <a16:creationId xmlns:a16="http://schemas.microsoft.com/office/drawing/2014/main" id="{BBACD10A-0ECD-B59C-3DEA-368B8A81B938}"/>
                    </a:ext>
                  </a:extLst>
                </p:cNvPr>
                <p:cNvCxnSpPr/>
                <p:nvPr/>
              </p:nvCxnSpPr>
              <p:spPr>
                <a:xfrm flipH="1">
                  <a:off x="5206904" y="4164305"/>
                  <a:ext cx="3765572" cy="9318"/>
                </a:xfrm>
                <a:prstGeom prst="straightConnector1">
                  <a:avLst/>
                </a:prstGeom>
                <a:noFill/>
                <a:ln w="9528" cap="flat">
                  <a:solidFill>
                    <a:srgbClr val="9F6282"/>
                  </a:solidFill>
                  <a:prstDash val="solid"/>
                  <a:miter/>
                </a:ln>
              </p:spPr>
            </p:cxnSp>
            <p:cxnSp>
              <p:nvCxnSpPr>
                <p:cNvPr id="81" name="Straight Connector 199">
                  <a:extLst>
                    <a:ext uri="{FF2B5EF4-FFF2-40B4-BE49-F238E27FC236}">
                      <a16:creationId xmlns:a16="http://schemas.microsoft.com/office/drawing/2014/main" id="{F4015888-D015-AB2A-7C55-47A01461E06F}"/>
                    </a:ext>
                  </a:extLst>
                </p:cNvPr>
                <p:cNvCxnSpPr/>
                <p:nvPr/>
              </p:nvCxnSpPr>
              <p:spPr>
                <a:xfrm flipH="1" flipV="1">
                  <a:off x="5209144" y="3978673"/>
                  <a:ext cx="3173" cy="198287"/>
                </a:xfrm>
                <a:prstGeom prst="straightConnector1">
                  <a:avLst/>
                </a:prstGeom>
                <a:noFill/>
                <a:ln w="9528" cap="flat">
                  <a:solidFill>
                    <a:srgbClr val="9F6282"/>
                  </a:solidFill>
                  <a:prstDash val="solid"/>
                  <a:miter/>
                </a:ln>
              </p:spPr>
            </p:cxnSp>
            <p:cxnSp>
              <p:nvCxnSpPr>
                <p:cNvPr id="82" name="Straight Connector 200">
                  <a:extLst>
                    <a:ext uri="{FF2B5EF4-FFF2-40B4-BE49-F238E27FC236}">
                      <a16:creationId xmlns:a16="http://schemas.microsoft.com/office/drawing/2014/main" id="{CB79FD23-A10B-FA4F-B118-BF63DD6BF51C}"/>
                    </a:ext>
                  </a:extLst>
                </p:cNvPr>
                <p:cNvCxnSpPr/>
                <p:nvPr/>
              </p:nvCxnSpPr>
              <p:spPr>
                <a:xfrm flipV="1">
                  <a:off x="8972476" y="3973781"/>
                  <a:ext cx="0" cy="190524"/>
                </a:xfrm>
                <a:prstGeom prst="straightConnector1">
                  <a:avLst/>
                </a:prstGeom>
                <a:noFill/>
                <a:ln w="9528" cap="flat">
                  <a:solidFill>
                    <a:srgbClr val="9F6282"/>
                  </a:solidFill>
                  <a:prstDash val="solid"/>
                  <a:miter/>
                </a:ln>
              </p:spPr>
            </p:cxnSp>
            <p:cxnSp>
              <p:nvCxnSpPr>
                <p:cNvPr id="83" name="Straight Connector 201">
                  <a:extLst>
                    <a:ext uri="{FF2B5EF4-FFF2-40B4-BE49-F238E27FC236}">
                      <a16:creationId xmlns:a16="http://schemas.microsoft.com/office/drawing/2014/main" id="{958B4434-E553-95E9-52B7-2D661E7AA8F5}"/>
                    </a:ext>
                  </a:extLst>
                </p:cNvPr>
                <p:cNvCxnSpPr/>
                <p:nvPr/>
              </p:nvCxnSpPr>
              <p:spPr>
                <a:xfrm rot="10799991">
                  <a:off x="7139287" y="4166115"/>
                  <a:ext cx="0" cy="150199"/>
                </a:xfrm>
                <a:prstGeom prst="straightConnector1">
                  <a:avLst/>
                </a:prstGeom>
                <a:noFill/>
                <a:ln w="9528" cap="flat">
                  <a:solidFill>
                    <a:srgbClr val="9F6282"/>
                  </a:solidFill>
                  <a:prstDash val="solid"/>
                  <a:miter/>
                </a:ln>
              </p:spPr>
            </p:cxnSp>
          </p:grpSp>
        </p:grpSp>
        <p:cxnSp>
          <p:nvCxnSpPr>
            <p:cNvPr id="84" name="Straight Connector 247">
              <a:extLst>
                <a:ext uri="{FF2B5EF4-FFF2-40B4-BE49-F238E27FC236}">
                  <a16:creationId xmlns:a16="http://schemas.microsoft.com/office/drawing/2014/main" id="{E9F0D20F-90B5-F69F-F4CE-39B0540F2311}"/>
                </a:ext>
              </a:extLst>
            </p:cNvPr>
            <p:cNvCxnSpPr/>
            <p:nvPr/>
          </p:nvCxnSpPr>
          <p:spPr>
            <a:xfrm>
              <a:off x="6992855" y="2759759"/>
              <a:ext cx="0" cy="238192"/>
            </a:xfrm>
            <a:prstGeom prst="straightConnector1">
              <a:avLst/>
            </a:prstGeom>
            <a:noFill/>
            <a:ln w="9528" cap="flat">
              <a:solidFill>
                <a:srgbClr val="9F6282"/>
              </a:solidFill>
              <a:prstDash val="solid"/>
              <a:miter/>
            </a:ln>
          </p:spPr>
        </p:cxnSp>
        <p:cxnSp>
          <p:nvCxnSpPr>
            <p:cNvPr id="85" name="Connector: Elbow 249">
              <a:extLst>
                <a:ext uri="{FF2B5EF4-FFF2-40B4-BE49-F238E27FC236}">
                  <a16:creationId xmlns:a16="http://schemas.microsoft.com/office/drawing/2014/main" id="{440E235C-63F5-3866-0970-68F63B9D93B7}"/>
                </a:ext>
              </a:extLst>
            </p:cNvPr>
            <p:cNvCxnSpPr/>
            <p:nvPr/>
          </p:nvCxnSpPr>
          <p:spPr>
            <a:xfrm rot="10800009" flipV="1">
              <a:off x="4873898" y="2996196"/>
              <a:ext cx="2128504" cy="129022"/>
            </a:xfrm>
            <a:prstGeom prst="bentConnector3">
              <a:avLst/>
            </a:prstGeom>
            <a:noFill/>
            <a:ln w="9528" cap="flat">
              <a:solidFill>
                <a:srgbClr val="9F6282"/>
              </a:solidFill>
              <a:prstDash val="solid"/>
              <a:miter/>
              <a:tailEnd type="arrow"/>
            </a:ln>
          </p:spPr>
        </p:cxnSp>
      </p:grpSp>
      <p:sp>
        <p:nvSpPr>
          <p:cNvPr id="86" name="Title 14">
            <a:extLst>
              <a:ext uri="{FF2B5EF4-FFF2-40B4-BE49-F238E27FC236}">
                <a16:creationId xmlns:a16="http://schemas.microsoft.com/office/drawing/2014/main" id="{F5175781-F157-9BD8-ADA1-A4E1FDD75F05}"/>
              </a:ext>
            </a:extLst>
          </p:cNvPr>
          <p:cNvSpPr txBox="1"/>
          <p:nvPr/>
        </p:nvSpPr>
        <p:spPr>
          <a:xfrm>
            <a:off x="353232" y="430078"/>
            <a:ext cx="3473000" cy="536615"/>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a:solidFill>
                  <a:srgbClr val="222222"/>
                </a:solidFill>
                <a:uFillTx/>
                <a:latin typeface="Segoe UI Black" pitchFamily="34"/>
                <a:ea typeface="Segoe UI Black" pitchFamily="34"/>
                <a:cs typeface="Livvic"/>
              </a:rPr>
              <a:t>Project pipeline</a:t>
            </a:r>
          </a:p>
        </p:txBody>
      </p:sp>
      <p:grpSp>
        <p:nvGrpSpPr>
          <p:cNvPr id="87" name="Group 265">
            <a:extLst>
              <a:ext uri="{FF2B5EF4-FFF2-40B4-BE49-F238E27FC236}">
                <a16:creationId xmlns:a16="http://schemas.microsoft.com/office/drawing/2014/main" id="{B5E6B709-0758-321E-1684-A3D0E8CB0F6E}"/>
              </a:ext>
            </a:extLst>
          </p:cNvPr>
          <p:cNvGrpSpPr/>
          <p:nvPr/>
        </p:nvGrpSpPr>
        <p:grpSpPr>
          <a:xfrm>
            <a:off x="-8348" y="0"/>
            <a:ext cx="169603" cy="5143500"/>
            <a:chOff x="-8348" y="0"/>
            <a:chExt cx="169603" cy="5143500"/>
          </a:xfrm>
        </p:grpSpPr>
        <p:grpSp>
          <p:nvGrpSpPr>
            <p:cNvPr id="88" name="Group 266">
              <a:extLst>
                <a:ext uri="{FF2B5EF4-FFF2-40B4-BE49-F238E27FC236}">
                  <a16:creationId xmlns:a16="http://schemas.microsoft.com/office/drawing/2014/main" id="{BE43C6A6-A5E4-6AF0-1F6A-8A7924A04321}"/>
                </a:ext>
              </a:extLst>
            </p:cNvPr>
            <p:cNvGrpSpPr/>
            <p:nvPr/>
          </p:nvGrpSpPr>
          <p:grpSpPr>
            <a:xfrm>
              <a:off x="-5687" y="0"/>
              <a:ext cx="166942" cy="5143500"/>
              <a:chOff x="-5687" y="0"/>
              <a:chExt cx="166942" cy="5143500"/>
            </a:xfrm>
          </p:grpSpPr>
          <p:sp>
            <p:nvSpPr>
              <p:cNvPr id="89" name="Google Shape;372;p42">
                <a:extLst>
                  <a:ext uri="{FF2B5EF4-FFF2-40B4-BE49-F238E27FC236}">
                    <a16:creationId xmlns:a16="http://schemas.microsoft.com/office/drawing/2014/main" id="{77096BE6-1DE2-CC17-4183-976BFD57C9D6}"/>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0" name="Google Shape;373;p42">
                <a:extLst>
                  <a:ext uri="{FF2B5EF4-FFF2-40B4-BE49-F238E27FC236}">
                    <a16:creationId xmlns:a16="http://schemas.microsoft.com/office/drawing/2014/main" id="{4C0985FB-110D-7AD3-1F4A-646D7D9CFB85}"/>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91" name="Google Shape;374;p42">
                <a:extLst>
                  <a:ext uri="{FF2B5EF4-FFF2-40B4-BE49-F238E27FC236}">
                    <a16:creationId xmlns:a16="http://schemas.microsoft.com/office/drawing/2014/main" id="{2CE77245-0D3F-B659-379C-8F2EE03AE3D0}"/>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92" name="Google Shape;375;p42">
              <a:extLst>
                <a:ext uri="{FF2B5EF4-FFF2-40B4-BE49-F238E27FC236}">
                  <a16:creationId xmlns:a16="http://schemas.microsoft.com/office/drawing/2014/main" id="{A1434237-8212-D0D0-976B-5B2F5FC078E2}"/>
                </a:ext>
              </a:extLst>
            </p:cNvPr>
            <p:cNvSpPr/>
            <p:nvPr/>
          </p:nvSpPr>
          <p:spPr>
            <a:xfrm rot="5400013">
              <a:off x="-324891" y="316953"/>
              <a:ext cx="799487" cy="16640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93" name="Slide Number Placeholder 1">
            <a:extLst>
              <a:ext uri="{FF2B5EF4-FFF2-40B4-BE49-F238E27FC236}">
                <a16:creationId xmlns:a16="http://schemas.microsoft.com/office/drawing/2014/main" id="{9494D923-353B-C4A3-539C-EFE578AE8BD1}"/>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92E86C5-B87A-D54A-B2AF-558A7D6A8689}" type="slidenum">
              <a:t>3</a:t>
            </a:fld>
            <a:endParaRPr lang="es-ES" sz="1200" b="0" i="0" u="none" strike="noStrike" kern="0" cap="none" spc="0" baseline="0">
              <a:solidFill>
                <a:srgbClr val="8E8E8E"/>
              </a:solidFill>
              <a:uFillTx/>
              <a:latin typeface="Arial"/>
              <a:ea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2" name="Google Shape;372;p42">
            <a:extLst>
              <a:ext uri="{FF2B5EF4-FFF2-40B4-BE49-F238E27FC236}">
                <a16:creationId xmlns:a16="http://schemas.microsoft.com/office/drawing/2014/main" id="{A9858F9F-4118-89E0-1C53-9DFD07007120}"/>
              </a:ext>
            </a:extLst>
          </p:cNvPr>
          <p:cNvSpPr/>
          <p:nvPr/>
        </p:nvSpPr>
        <p:spPr>
          <a:xfrm>
            <a:off x="7178277" y="1078443"/>
            <a:ext cx="1965713" cy="3611605"/>
          </a:xfrm>
          <a:prstGeom prst="rect">
            <a:avLst/>
          </a:prstGeom>
          <a:solidFill>
            <a:srgbClr val="A16685">
              <a:alpha val="2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94;p31">
            <a:extLst>
              <a:ext uri="{FF2B5EF4-FFF2-40B4-BE49-F238E27FC236}">
                <a16:creationId xmlns:a16="http://schemas.microsoft.com/office/drawing/2014/main" id="{DA8C9392-4D03-BF46-78C6-B87DF38B2A80}"/>
              </a:ext>
            </a:extLst>
          </p:cNvPr>
          <p:cNvSpPr txBox="1">
            <a:spLocks noGrp="1"/>
          </p:cNvSpPr>
          <p:nvPr>
            <p:ph type="title"/>
          </p:nvPr>
        </p:nvSpPr>
        <p:spPr>
          <a:xfrm>
            <a:off x="420852" y="547478"/>
            <a:ext cx="5534726" cy="487503"/>
          </a:xfrm>
        </p:spPr>
        <p:txBody>
          <a:bodyPr anchor="ctr"/>
          <a:lstStyle/>
          <a:p>
            <a:pPr lvl="0"/>
            <a:r>
              <a:rPr lang="es-ES" sz="2400">
                <a:solidFill>
                  <a:srgbClr val="222222"/>
                </a:solidFill>
                <a:latin typeface="Segoe UI Black" pitchFamily="34"/>
              </a:rPr>
              <a:t>Classification models</a:t>
            </a:r>
          </a:p>
        </p:txBody>
      </p:sp>
      <p:sp>
        <p:nvSpPr>
          <p:cNvPr id="4" name="Google Shape;197;p31">
            <a:extLst>
              <a:ext uri="{FF2B5EF4-FFF2-40B4-BE49-F238E27FC236}">
                <a16:creationId xmlns:a16="http://schemas.microsoft.com/office/drawing/2014/main" id="{A0843220-C03E-2919-2C33-38FCDF0B9B98}"/>
              </a:ext>
            </a:extLst>
          </p:cNvPr>
          <p:cNvSpPr txBox="1">
            <a:spLocks noGrp="1"/>
          </p:cNvSpPr>
          <p:nvPr>
            <p:ph type="subTitle" idx="4294967295"/>
          </p:nvPr>
        </p:nvSpPr>
        <p:spPr>
          <a:xfrm>
            <a:off x="4830171" y="1798661"/>
            <a:ext cx="2003459" cy="1983781"/>
          </a:xfrm>
        </p:spPr>
        <p:txBody>
          <a:bodyPr/>
          <a:lstStyle/>
          <a:p>
            <a:pPr marL="228600" lvl="0" indent="-228600">
              <a:lnSpc>
                <a:spcPct val="100000"/>
              </a:lnSpc>
              <a:spcAft>
                <a:spcPts val="600"/>
              </a:spcAft>
              <a:buClr>
                <a:srgbClr val="B23B7A"/>
              </a:buClr>
              <a:buSzPts val="1000"/>
              <a:buFont typeface="Wingdings" pitchFamily="2"/>
              <a:buChar char="§"/>
            </a:pPr>
            <a:r>
              <a:rPr lang="en-GB" sz="1050">
                <a:latin typeface="Segoe UI Semilight" pitchFamily="34"/>
                <a:cs typeface="Segoe UI Semilight" pitchFamily="34"/>
              </a:rPr>
              <a:t>Processed text is encoded using "all-MiniLM-L6-v2", faster and meaningful vector representations</a:t>
            </a:r>
          </a:p>
          <a:p>
            <a:pPr marL="228600" lvl="0" indent="-228600">
              <a:lnSpc>
                <a:spcPct val="100000"/>
              </a:lnSpc>
              <a:spcAft>
                <a:spcPts val="600"/>
              </a:spcAft>
              <a:buClr>
                <a:srgbClr val="B23B7A"/>
              </a:buClr>
              <a:buSzPts val="1000"/>
              <a:buFont typeface="Wingdings" pitchFamily="2"/>
              <a:buChar char="§"/>
            </a:pPr>
            <a:r>
              <a:rPr lang="en-GB" sz="1050">
                <a:latin typeface="Segoe UI Semilight" pitchFamily="34"/>
                <a:cs typeface="Segoe UI Semilight" pitchFamily="34"/>
              </a:rPr>
              <a:t>Embedding vector is extracted and used as input</a:t>
            </a:r>
          </a:p>
          <a:p>
            <a:pPr marL="228600" lvl="0" indent="-228600">
              <a:lnSpc>
                <a:spcPct val="100000"/>
              </a:lnSpc>
              <a:spcAft>
                <a:spcPts val="600"/>
              </a:spcAft>
              <a:buClr>
                <a:srgbClr val="B23B7A"/>
              </a:buClr>
              <a:buSzPts val="1000"/>
              <a:buFont typeface="Wingdings" pitchFamily="2"/>
              <a:buChar char="§"/>
            </a:pPr>
            <a:r>
              <a:rPr lang="en-GB" sz="1050">
                <a:latin typeface="Segoe UI Semilight" pitchFamily="34"/>
                <a:cs typeface="Segoe UI Semilight" pitchFamily="34"/>
              </a:rPr>
              <a:t>Captures meaning instead of keywords</a:t>
            </a:r>
          </a:p>
          <a:p>
            <a:pPr marL="228600" lvl="0" indent="-228600">
              <a:lnSpc>
                <a:spcPct val="100000"/>
              </a:lnSpc>
              <a:spcAft>
                <a:spcPts val="600"/>
              </a:spcAft>
              <a:buClr>
                <a:srgbClr val="B23B7A"/>
              </a:buClr>
              <a:buSzPts val="1000"/>
              <a:buFont typeface="Wingdings" pitchFamily="2"/>
              <a:buChar char="§"/>
            </a:pPr>
            <a:r>
              <a:rPr lang="en-GB" sz="1050">
                <a:latin typeface="Segoe UI Semilight" pitchFamily="34"/>
                <a:cs typeface="Segoe UI Semilight" pitchFamily="34"/>
              </a:rPr>
              <a:t>Negligible performance gains from fine-tuning</a:t>
            </a:r>
          </a:p>
          <a:p>
            <a:pPr marL="0" lvl="0" indent="0">
              <a:lnSpc>
                <a:spcPct val="100000"/>
              </a:lnSpc>
              <a:spcAft>
                <a:spcPts val="600"/>
              </a:spcAft>
              <a:buNone/>
            </a:pPr>
            <a:endParaRPr lang="en-GB" sz="1050">
              <a:highlight>
                <a:srgbClr val="FFFF00"/>
              </a:highlight>
              <a:latin typeface="Segoe UI Semilight" pitchFamily="34"/>
              <a:cs typeface="Segoe UI Semilight" pitchFamily="34"/>
            </a:endParaRPr>
          </a:p>
          <a:p>
            <a:pPr marL="228600" lvl="0" indent="-228600">
              <a:lnSpc>
                <a:spcPct val="100000"/>
              </a:lnSpc>
              <a:spcAft>
                <a:spcPts val="600"/>
              </a:spcAft>
              <a:buClr>
                <a:srgbClr val="B23B7A"/>
              </a:buClr>
              <a:buSzPts val="1000"/>
              <a:buFont typeface="Wingdings" pitchFamily="2"/>
              <a:buChar char="§"/>
            </a:pPr>
            <a:endParaRPr lang="en-GB" sz="1050">
              <a:latin typeface="Segoe UI Semilight" pitchFamily="34"/>
              <a:cs typeface="Segoe UI Semilight" pitchFamily="34"/>
            </a:endParaRPr>
          </a:p>
        </p:txBody>
      </p:sp>
      <p:sp>
        <p:nvSpPr>
          <p:cNvPr id="5" name="Google Shape;198;p31">
            <a:extLst>
              <a:ext uri="{FF2B5EF4-FFF2-40B4-BE49-F238E27FC236}">
                <a16:creationId xmlns:a16="http://schemas.microsoft.com/office/drawing/2014/main" id="{DF599814-E3EE-33FB-6F93-C9F240F76811}"/>
              </a:ext>
            </a:extLst>
          </p:cNvPr>
          <p:cNvSpPr txBox="1">
            <a:spLocks noGrp="1"/>
          </p:cNvSpPr>
          <p:nvPr>
            <p:ph type="subTitle" idx="4294967295"/>
          </p:nvPr>
        </p:nvSpPr>
        <p:spPr>
          <a:xfrm>
            <a:off x="368484" y="1829878"/>
            <a:ext cx="1810685" cy="1981779"/>
          </a:xfrm>
        </p:spPr>
        <p:txBody>
          <a:bodyPr/>
          <a:lstStyle/>
          <a:p>
            <a:pPr marL="228600" lvl="0" indent="-228600">
              <a:lnSpc>
                <a:spcPct val="100000"/>
              </a:lnSpc>
              <a:spcAft>
                <a:spcPts val="600"/>
              </a:spcAft>
              <a:buClr>
                <a:srgbClr val="B23B7A"/>
              </a:buClr>
              <a:buSzPts val="1000"/>
              <a:buFont typeface="Wingdings" pitchFamily="2"/>
              <a:buChar char="§"/>
            </a:pPr>
            <a:r>
              <a:rPr lang="en-GB" sz="1050">
                <a:latin typeface="Segoe UI Semilight"/>
                <a:cs typeface="Segoe UI Semilight"/>
              </a:rPr>
              <a:t>Weighted by importance of words across corpus (TF-IDF)</a:t>
            </a:r>
          </a:p>
          <a:p>
            <a:pPr marL="228600" lvl="0" indent="-228600">
              <a:lnSpc>
                <a:spcPct val="100000"/>
              </a:lnSpc>
              <a:spcAft>
                <a:spcPts val="600"/>
              </a:spcAft>
              <a:buClr>
                <a:srgbClr val="B23B7A"/>
              </a:buClr>
              <a:buSzPts val="1000"/>
              <a:buFont typeface="Wingdings" pitchFamily="2"/>
              <a:buChar char="§"/>
            </a:pPr>
            <a:r>
              <a:rPr lang="en-GB" sz="1050">
                <a:latin typeface="Segoe UI Semilight"/>
                <a:cs typeface="Segoe UI Semilight"/>
              </a:rPr>
              <a:t>Unigrams</a:t>
            </a:r>
          </a:p>
          <a:p>
            <a:pPr marL="228600" lvl="0" indent="-228600">
              <a:lnSpc>
                <a:spcPct val="100000"/>
              </a:lnSpc>
              <a:spcAft>
                <a:spcPts val="600"/>
              </a:spcAft>
              <a:buClr>
                <a:srgbClr val="B23B7A"/>
              </a:buClr>
              <a:buSzPts val="1000"/>
              <a:buFont typeface="Wingdings" pitchFamily="2"/>
              <a:buChar char="§"/>
            </a:pPr>
            <a:r>
              <a:rPr lang="en-GB" sz="1050">
                <a:latin typeface="Segoe UI Semilight"/>
                <a:cs typeface="Segoe UI Semilight"/>
              </a:rPr>
              <a:t>Remove the most and least frequent words</a:t>
            </a:r>
          </a:p>
          <a:p>
            <a:pPr marL="228600" lvl="0" indent="-228600">
              <a:lnSpc>
                <a:spcPct val="100000"/>
              </a:lnSpc>
              <a:spcAft>
                <a:spcPts val="600"/>
              </a:spcAft>
              <a:buClr>
                <a:srgbClr val="B23B7A"/>
              </a:buClr>
              <a:buSzPts val="1000"/>
              <a:buFont typeface="Wingdings" pitchFamily="2"/>
              <a:buChar char="§"/>
            </a:pPr>
            <a:r>
              <a:rPr lang="en-GB" sz="1050">
                <a:latin typeface="Segoe UI Semilight"/>
                <a:cs typeface="Segoe UI Semilight"/>
              </a:rPr>
              <a:t>GridSearch tunning</a:t>
            </a:r>
          </a:p>
          <a:p>
            <a:pPr marL="228600" lvl="0" indent="-228600">
              <a:lnSpc>
                <a:spcPct val="100000"/>
              </a:lnSpc>
              <a:spcAft>
                <a:spcPts val="600"/>
              </a:spcAft>
              <a:buClr>
                <a:srgbClr val="B23B7A"/>
              </a:buClr>
              <a:buSzPts val="1000"/>
              <a:buFont typeface="Wingdings" pitchFamily="2"/>
              <a:buChar char="§"/>
            </a:pPr>
            <a:r>
              <a:rPr lang="en-GB" sz="1050">
                <a:latin typeface="Segoe UI Semilight"/>
                <a:cs typeface="Segoe UI Semilight"/>
              </a:rPr>
              <a:t>Regularization</a:t>
            </a:r>
            <a:endParaRPr lang="en-GB" sz="1050">
              <a:latin typeface="Segoe UI Semilight" pitchFamily="34"/>
              <a:cs typeface="Segoe UI Semilight" pitchFamily="34"/>
            </a:endParaRPr>
          </a:p>
        </p:txBody>
      </p:sp>
      <p:sp>
        <p:nvSpPr>
          <p:cNvPr id="6" name="Google Shape;199;p31">
            <a:extLst>
              <a:ext uri="{FF2B5EF4-FFF2-40B4-BE49-F238E27FC236}">
                <a16:creationId xmlns:a16="http://schemas.microsoft.com/office/drawing/2014/main" id="{8CF19BF2-59B2-AF39-6522-6528DAA869CC}"/>
              </a:ext>
            </a:extLst>
          </p:cNvPr>
          <p:cNvSpPr txBox="1">
            <a:spLocks noGrp="1"/>
          </p:cNvSpPr>
          <p:nvPr>
            <p:ph type="title" idx="4294967295"/>
          </p:nvPr>
        </p:nvSpPr>
        <p:spPr>
          <a:xfrm>
            <a:off x="368484" y="1157264"/>
            <a:ext cx="2777627" cy="644697"/>
          </a:xfrm>
        </p:spPr>
        <p:txBody>
          <a:bodyPr anchor="b"/>
          <a:lstStyle/>
          <a:p>
            <a:pPr lvl="0"/>
            <a:r>
              <a:rPr lang="en-GB" sz="1600">
                <a:latin typeface="Segoe UI Black" pitchFamily="34"/>
              </a:rPr>
              <a:t>Bag of words</a:t>
            </a:r>
          </a:p>
        </p:txBody>
      </p:sp>
      <p:sp>
        <p:nvSpPr>
          <p:cNvPr id="7" name="Google Shape;200;p31">
            <a:extLst>
              <a:ext uri="{FF2B5EF4-FFF2-40B4-BE49-F238E27FC236}">
                <a16:creationId xmlns:a16="http://schemas.microsoft.com/office/drawing/2014/main" id="{48F41416-1E82-FD0C-1584-28F31906252A}"/>
              </a:ext>
            </a:extLst>
          </p:cNvPr>
          <p:cNvSpPr txBox="1">
            <a:spLocks noGrp="1"/>
          </p:cNvSpPr>
          <p:nvPr>
            <p:ph type="title" idx="4294967295"/>
          </p:nvPr>
        </p:nvSpPr>
        <p:spPr>
          <a:xfrm>
            <a:off x="4799895" y="1164909"/>
            <a:ext cx="2741307" cy="644697"/>
          </a:xfrm>
        </p:spPr>
        <p:txBody>
          <a:bodyPr anchor="b"/>
          <a:lstStyle/>
          <a:p>
            <a:pPr lvl="0"/>
            <a:r>
              <a:rPr lang="es-ES" sz="1600">
                <a:latin typeface="Segoe UI Black"/>
              </a:rPr>
              <a:t>Word embeddings</a:t>
            </a:r>
            <a:endParaRPr lang="es-ES" sz="1600">
              <a:latin typeface="Segoe UI Black" pitchFamily="34"/>
            </a:endParaRPr>
          </a:p>
        </p:txBody>
      </p:sp>
      <p:sp>
        <p:nvSpPr>
          <p:cNvPr id="8" name="Google Shape;201;p31">
            <a:extLst>
              <a:ext uri="{FF2B5EF4-FFF2-40B4-BE49-F238E27FC236}">
                <a16:creationId xmlns:a16="http://schemas.microsoft.com/office/drawing/2014/main" id="{770ECECE-8305-473B-CAE6-D87A79CA4219}"/>
              </a:ext>
            </a:extLst>
          </p:cNvPr>
          <p:cNvSpPr txBox="1">
            <a:spLocks noGrp="1"/>
          </p:cNvSpPr>
          <p:nvPr>
            <p:ph type="title" idx="4294967295"/>
          </p:nvPr>
        </p:nvSpPr>
        <p:spPr>
          <a:xfrm>
            <a:off x="2361721" y="1165558"/>
            <a:ext cx="2511600" cy="644697"/>
          </a:xfrm>
        </p:spPr>
        <p:txBody>
          <a:bodyPr anchor="b"/>
          <a:lstStyle/>
          <a:p>
            <a:pPr lvl="0"/>
            <a:r>
              <a:rPr lang="es-ES" sz="1600">
                <a:latin typeface="Segoe UI Black" pitchFamily="34"/>
              </a:rPr>
              <a:t>Image classification</a:t>
            </a:r>
          </a:p>
        </p:txBody>
      </p:sp>
      <p:sp>
        <p:nvSpPr>
          <p:cNvPr id="9" name="Google Shape;202;p31">
            <a:extLst>
              <a:ext uri="{FF2B5EF4-FFF2-40B4-BE49-F238E27FC236}">
                <a16:creationId xmlns:a16="http://schemas.microsoft.com/office/drawing/2014/main" id="{53798A02-9DA6-22FD-7D4A-1C96990A9AB0}"/>
              </a:ext>
            </a:extLst>
          </p:cNvPr>
          <p:cNvSpPr txBox="1">
            <a:spLocks noGrp="1"/>
          </p:cNvSpPr>
          <p:nvPr>
            <p:ph type="subTitle" idx="4294967295"/>
          </p:nvPr>
        </p:nvSpPr>
        <p:spPr>
          <a:xfrm>
            <a:off x="2402796" y="1793110"/>
            <a:ext cx="2178850" cy="1700491"/>
          </a:xfrm>
        </p:spPr>
        <p:txBody>
          <a:bodyPr/>
          <a:lstStyle/>
          <a:p>
            <a:pPr marL="228600" lvl="0" indent="-228600">
              <a:lnSpc>
                <a:spcPct val="100000"/>
              </a:lnSpc>
              <a:spcAft>
                <a:spcPts val="600"/>
              </a:spcAft>
              <a:buClr>
                <a:srgbClr val="B23B7A"/>
              </a:buClr>
              <a:buSzPts val="1000"/>
              <a:buFont typeface="Wingdings" pitchFamily="2"/>
              <a:buChar char="§"/>
            </a:pPr>
            <a:r>
              <a:rPr lang="en-US" sz="1050">
                <a:solidFill>
                  <a:srgbClr val="222222"/>
                </a:solidFill>
                <a:latin typeface="Segoe UI Semilight"/>
                <a:cs typeface="Segoe UI Semilight"/>
              </a:rPr>
              <a:t>Remove uninformative pixels, e.g. white and black backgrounds</a:t>
            </a:r>
            <a:endParaRPr lang="en-US" sz="1050">
              <a:solidFill>
                <a:srgbClr val="222222"/>
              </a:solidFill>
              <a:latin typeface="Segoe UI Semilight" pitchFamily="34"/>
              <a:cs typeface="Segoe UI Semilight" pitchFamily="34"/>
            </a:endParaRPr>
          </a:p>
          <a:p>
            <a:pPr marL="228600" lvl="0" indent="-228600">
              <a:lnSpc>
                <a:spcPct val="100000"/>
              </a:lnSpc>
              <a:spcAft>
                <a:spcPts val="600"/>
              </a:spcAft>
              <a:buClr>
                <a:srgbClr val="B23B7A"/>
              </a:buClr>
              <a:buSzPts val="1000"/>
              <a:buFont typeface="Wingdings" pitchFamily="2"/>
              <a:buChar char="§"/>
            </a:pPr>
            <a:r>
              <a:rPr lang="en-US" sz="1050">
                <a:solidFill>
                  <a:srgbClr val="222222"/>
                </a:solidFill>
                <a:latin typeface="Segoe UI Semilight"/>
                <a:cs typeface="Segoe UI Semilight"/>
              </a:rPr>
              <a:t>k-means on downloaded images -&gt; dominant colour</a:t>
            </a:r>
          </a:p>
          <a:p>
            <a:pPr marL="228600" lvl="0" indent="-228600">
              <a:lnSpc>
                <a:spcPct val="100000"/>
              </a:lnSpc>
              <a:spcAft>
                <a:spcPts val="600"/>
              </a:spcAft>
              <a:buClr>
                <a:srgbClr val="B23B7A"/>
              </a:buClr>
              <a:buSzPts val="1000"/>
              <a:buFont typeface="Wingdings" pitchFamily="2"/>
              <a:buChar char="§"/>
            </a:pPr>
            <a:r>
              <a:rPr lang="en-US" sz="1050">
                <a:solidFill>
                  <a:srgbClr val="222222"/>
                </a:solidFill>
                <a:latin typeface="Segoe UI Semilight"/>
                <a:cs typeface="Segoe UI Semilight"/>
              </a:rPr>
              <a:t>Colour decomposition </a:t>
            </a:r>
            <a:br>
              <a:rPr lang="en-US" sz="1050">
                <a:solidFill>
                  <a:srgbClr val="000000"/>
                </a:solidFill>
                <a:latin typeface="Segoe UI Semilight" pitchFamily="34"/>
                <a:cs typeface="Segoe UI Semilight" pitchFamily="34"/>
              </a:rPr>
            </a:br>
            <a:r>
              <a:rPr lang="en-US" sz="1050">
                <a:solidFill>
                  <a:srgbClr val="222222"/>
                </a:solidFill>
                <a:latin typeface="Segoe UI Semilight"/>
                <a:cs typeface="Segoe UI Semilight"/>
              </a:rPr>
              <a:t>(R, G, B values)</a:t>
            </a:r>
          </a:p>
          <a:p>
            <a:pPr marL="228600" lvl="0" indent="-228600">
              <a:lnSpc>
                <a:spcPct val="100000"/>
              </a:lnSpc>
              <a:spcAft>
                <a:spcPts val="600"/>
              </a:spcAft>
              <a:buClr>
                <a:srgbClr val="B23B7A"/>
              </a:buClr>
              <a:buSzPts val="1000"/>
              <a:buFont typeface="Wingdings" pitchFamily="2"/>
              <a:buChar char="§"/>
            </a:pPr>
            <a:endParaRPr lang="en-US" sz="1050">
              <a:solidFill>
                <a:srgbClr val="222222"/>
              </a:solidFill>
              <a:latin typeface="Segoe UI Semilight" pitchFamily="34"/>
              <a:cs typeface="Segoe UI Semilight" pitchFamily="34"/>
            </a:endParaRPr>
          </a:p>
          <a:p>
            <a:pPr marL="228600" lvl="0" indent="-228600">
              <a:lnSpc>
                <a:spcPct val="100000"/>
              </a:lnSpc>
              <a:spcAft>
                <a:spcPts val="600"/>
              </a:spcAft>
              <a:buClr>
                <a:srgbClr val="B23B7A"/>
              </a:buClr>
              <a:buSzPts val="1000"/>
              <a:buFont typeface="Wingdings" pitchFamily="2"/>
              <a:buChar char="§"/>
            </a:pPr>
            <a:endParaRPr lang="en-US" sz="1050">
              <a:solidFill>
                <a:srgbClr val="222222"/>
              </a:solidFill>
              <a:latin typeface="Segoe UI Semilight" pitchFamily="34"/>
              <a:cs typeface="Segoe UI Semilight" pitchFamily="34"/>
            </a:endParaRPr>
          </a:p>
        </p:txBody>
      </p:sp>
      <p:grpSp>
        <p:nvGrpSpPr>
          <p:cNvPr id="10" name="Group 1">
            <a:extLst>
              <a:ext uri="{FF2B5EF4-FFF2-40B4-BE49-F238E27FC236}">
                <a16:creationId xmlns:a16="http://schemas.microsoft.com/office/drawing/2014/main" id="{2CE572AD-A5CB-A14B-D46A-8898A4D235EA}"/>
              </a:ext>
            </a:extLst>
          </p:cNvPr>
          <p:cNvGrpSpPr/>
          <p:nvPr/>
        </p:nvGrpSpPr>
        <p:grpSpPr>
          <a:xfrm>
            <a:off x="6814757" y="1370777"/>
            <a:ext cx="300408" cy="3319272"/>
            <a:chOff x="6814757" y="1370777"/>
            <a:chExt cx="300408" cy="3319272"/>
          </a:xfrm>
        </p:grpSpPr>
        <p:cxnSp>
          <p:nvCxnSpPr>
            <p:cNvPr id="11" name="Straight Connector 2">
              <a:extLst>
                <a:ext uri="{FF2B5EF4-FFF2-40B4-BE49-F238E27FC236}">
                  <a16:creationId xmlns:a16="http://schemas.microsoft.com/office/drawing/2014/main" id="{FED89F72-46BC-B462-A417-F32A1E3F710D}"/>
                </a:ext>
              </a:extLst>
            </p:cNvPr>
            <p:cNvCxnSpPr/>
            <p:nvPr/>
          </p:nvCxnSpPr>
          <p:spPr>
            <a:xfrm rot="5400013">
              <a:off x="5305330" y="3030413"/>
              <a:ext cx="3319272" cy="0"/>
            </a:xfrm>
            <a:prstGeom prst="straightConnector1">
              <a:avLst/>
            </a:prstGeom>
            <a:noFill/>
            <a:ln w="9528" cap="flat">
              <a:solidFill>
                <a:srgbClr val="9F6282"/>
              </a:solidFill>
              <a:prstDash val="solid"/>
              <a:miter/>
            </a:ln>
          </p:spPr>
        </p:cxnSp>
        <p:cxnSp>
          <p:nvCxnSpPr>
            <p:cNvPr id="12" name="Straight Connector 3">
              <a:extLst>
                <a:ext uri="{FF2B5EF4-FFF2-40B4-BE49-F238E27FC236}">
                  <a16:creationId xmlns:a16="http://schemas.microsoft.com/office/drawing/2014/main" id="{8064EB13-0DDC-266C-5CDF-B2A298664457}"/>
                </a:ext>
              </a:extLst>
            </p:cNvPr>
            <p:cNvCxnSpPr/>
            <p:nvPr/>
          </p:nvCxnSpPr>
          <p:spPr>
            <a:xfrm rot="5400013">
              <a:off x="6889861" y="4614935"/>
              <a:ext cx="0" cy="150208"/>
            </a:xfrm>
            <a:prstGeom prst="straightConnector1">
              <a:avLst/>
            </a:prstGeom>
            <a:noFill/>
            <a:ln w="9528" cap="flat">
              <a:solidFill>
                <a:srgbClr val="9F6282"/>
              </a:solidFill>
              <a:prstDash val="solid"/>
              <a:miter/>
            </a:ln>
          </p:spPr>
        </p:cxnSp>
        <p:cxnSp>
          <p:nvCxnSpPr>
            <p:cNvPr id="13" name="Straight Connector 4">
              <a:extLst>
                <a:ext uri="{FF2B5EF4-FFF2-40B4-BE49-F238E27FC236}">
                  <a16:creationId xmlns:a16="http://schemas.microsoft.com/office/drawing/2014/main" id="{6C58BBF0-966C-B9D5-BB50-BDDDCDCD1651}"/>
                </a:ext>
              </a:extLst>
            </p:cNvPr>
            <p:cNvCxnSpPr/>
            <p:nvPr/>
          </p:nvCxnSpPr>
          <p:spPr>
            <a:xfrm rot="5400013">
              <a:off x="6889866" y="1295677"/>
              <a:ext cx="0" cy="150199"/>
            </a:xfrm>
            <a:prstGeom prst="straightConnector1">
              <a:avLst/>
            </a:prstGeom>
            <a:noFill/>
            <a:ln w="9528" cap="flat">
              <a:solidFill>
                <a:srgbClr val="9F6282"/>
              </a:solidFill>
              <a:prstDash val="solid"/>
              <a:miter/>
            </a:ln>
          </p:spPr>
        </p:cxnSp>
        <p:cxnSp>
          <p:nvCxnSpPr>
            <p:cNvPr id="14" name="Straight Connector 5">
              <a:extLst>
                <a:ext uri="{FF2B5EF4-FFF2-40B4-BE49-F238E27FC236}">
                  <a16:creationId xmlns:a16="http://schemas.microsoft.com/office/drawing/2014/main" id="{2F4284A3-F2F6-43FD-2CCB-6ED017BB4B60}"/>
                </a:ext>
              </a:extLst>
            </p:cNvPr>
            <p:cNvCxnSpPr/>
            <p:nvPr/>
          </p:nvCxnSpPr>
          <p:spPr>
            <a:xfrm rot="5400013">
              <a:off x="7040066" y="2925128"/>
              <a:ext cx="0" cy="150199"/>
            </a:xfrm>
            <a:prstGeom prst="straightConnector1">
              <a:avLst/>
            </a:prstGeom>
            <a:noFill/>
            <a:ln w="9528" cap="flat">
              <a:solidFill>
                <a:srgbClr val="9F6282"/>
              </a:solidFill>
              <a:prstDash val="solid"/>
              <a:miter/>
            </a:ln>
          </p:spPr>
        </p:cxnSp>
      </p:grpSp>
      <p:cxnSp>
        <p:nvCxnSpPr>
          <p:cNvPr id="15" name="Straight Connector 7">
            <a:extLst>
              <a:ext uri="{FF2B5EF4-FFF2-40B4-BE49-F238E27FC236}">
                <a16:creationId xmlns:a16="http://schemas.microsoft.com/office/drawing/2014/main" id="{7439F0B3-01A1-6BD0-6757-50E1696CEADA}"/>
              </a:ext>
            </a:extLst>
          </p:cNvPr>
          <p:cNvCxnSpPr/>
          <p:nvPr/>
        </p:nvCxnSpPr>
        <p:spPr>
          <a:xfrm>
            <a:off x="2242428" y="1429179"/>
            <a:ext cx="0" cy="3202458"/>
          </a:xfrm>
          <a:prstGeom prst="straightConnector1">
            <a:avLst/>
          </a:prstGeom>
          <a:noFill/>
          <a:ln w="9528" cap="flat">
            <a:solidFill>
              <a:srgbClr val="9F6282"/>
            </a:solidFill>
            <a:prstDash val="solid"/>
            <a:miter/>
          </a:ln>
        </p:spPr>
      </p:cxnSp>
      <p:cxnSp>
        <p:nvCxnSpPr>
          <p:cNvPr id="16" name="Straight Connector 13">
            <a:extLst>
              <a:ext uri="{FF2B5EF4-FFF2-40B4-BE49-F238E27FC236}">
                <a16:creationId xmlns:a16="http://schemas.microsoft.com/office/drawing/2014/main" id="{70B782A7-BCA4-F06B-EA60-1991896E1479}"/>
              </a:ext>
            </a:extLst>
          </p:cNvPr>
          <p:cNvCxnSpPr/>
          <p:nvPr/>
        </p:nvCxnSpPr>
        <p:spPr>
          <a:xfrm>
            <a:off x="4690771" y="1410132"/>
            <a:ext cx="0" cy="3191686"/>
          </a:xfrm>
          <a:prstGeom prst="straightConnector1">
            <a:avLst/>
          </a:prstGeom>
          <a:noFill/>
          <a:ln w="9528" cap="flat">
            <a:solidFill>
              <a:srgbClr val="9F6282"/>
            </a:solidFill>
            <a:prstDash val="solid"/>
            <a:miter/>
          </a:ln>
        </p:spPr>
      </p:cxnSp>
      <p:grpSp>
        <p:nvGrpSpPr>
          <p:cNvPr id="17" name="Group 14">
            <a:extLst>
              <a:ext uri="{FF2B5EF4-FFF2-40B4-BE49-F238E27FC236}">
                <a16:creationId xmlns:a16="http://schemas.microsoft.com/office/drawing/2014/main" id="{769657F2-EF26-2D12-D1FE-F433210BEC0A}"/>
              </a:ext>
            </a:extLst>
          </p:cNvPr>
          <p:cNvGrpSpPr/>
          <p:nvPr/>
        </p:nvGrpSpPr>
        <p:grpSpPr>
          <a:xfrm>
            <a:off x="-8367" y="0"/>
            <a:ext cx="169622" cy="5143500"/>
            <a:chOff x="-8367" y="0"/>
            <a:chExt cx="169622" cy="5143500"/>
          </a:xfrm>
        </p:grpSpPr>
        <p:grpSp>
          <p:nvGrpSpPr>
            <p:cNvPr id="18" name="Group 15">
              <a:extLst>
                <a:ext uri="{FF2B5EF4-FFF2-40B4-BE49-F238E27FC236}">
                  <a16:creationId xmlns:a16="http://schemas.microsoft.com/office/drawing/2014/main" id="{1A42D410-F56A-6E16-7520-7DA16C196060}"/>
                </a:ext>
              </a:extLst>
            </p:cNvPr>
            <p:cNvGrpSpPr/>
            <p:nvPr/>
          </p:nvGrpSpPr>
          <p:grpSpPr>
            <a:xfrm>
              <a:off x="-5687" y="0"/>
              <a:ext cx="166942" cy="5143500"/>
              <a:chOff x="-5687" y="0"/>
              <a:chExt cx="166942" cy="5143500"/>
            </a:xfrm>
          </p:grpSpPr>
          <p:sp>
            <p:nvSpPr>
              <p:cNvPr id="19" name="Google Shape;372;p42">
                <a:extLst>
                  <a:ext uri="{FF2B5EF4-FFF2-40B4-BE49-F238E27FC236}">
                    <a16:creationId xmlns:a16="http://schemas.microsoft.com/office/drawing/2014/main" id="{75C80BC9-5122-9B0B-76AD-4F76F2FF9F37}"/>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20" name="Google Shape;373;p42">
                <a:extLst>
                  <a:ext uri="{FF2B5EF4-FFF2-40B4-BE49-F238E27FC236}">
                    <a16:creationId xmlns:a16="http://schemas.microsoft.com/office/drawing/2014/main" id="{A4EC8557-E9A1-091F-CD27-8E421830E646}"/>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21" name="Google Shape;374;p42">
                <a:extLst>
                  <a:ext uri="{FF2B5EF4-FFF2-40B4-BE49-F238E27FC236}">
                    <a16:creationId xmlns:a16="http://schemas.microsoft.com/office/drawing/2014/main" id="{6C2855AB-7B7E-73C2-999B-615784E5DD99}"/>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22" name="Google Shape;375;p42">
              <a:extLst>
                <a:ext uri="{FF2B5EF4-FFF2-40B4-BE49-F238E27FC236}">
                  <a16:creationId xmlns:a16="http://schemas.microsoft.com/office/drawing/2014/main" id="{DAC7B235-2CAF-CF92-F898-3CC60BC17519}"/>
                </a:ext>
              </a:extLst>
            </p:cNvPr>
            <p:cNvSpPr/>
            <p:nvPr/>
          </p:nvSpPr>
          <p:spPr>
            <a:xfrm rot="5400013">
              <a:off x="-323579" y="315623"/>
              <a:ext cx="799487" cy="169063"/>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23" name="Google Shape;200;p31">
            <a:extLst>
              <a:ext uri="{FF2B5EF4-FFF2-40B4-BE49-F238E27FC236}">
                <a16:creationId xmlns:a16="http://schemas.microsoft.com/office/drawing/2014/main" id="{8C96CE10-744B-C61B-5385-72C563E60A7F}"/>
              </a:ext>
            </a:extLst>
          </p:cNvPr>
          <p:cNvSpPr txBox="1"/>
          <p:nvPr/>
        </p:nvSpPr>
        <p:spPr>
          <a:xfrm>
            <a:off x="7321655" y="1198184"/>
            <a:ext cx="1453859" cy="644697"/>
          </a:xfrm>
          <a:prstGeom prst="rect">
            <a:avLst/>
          </a:prstGeom>
          <a:noFill/>
          <a:ln cap="flat">
            <a:noFill/>
          </a:ln>
        </p:spPr>
        <p:txBody>
          <a:bodyPr vert="horz" wrap="square" lIns="91421" tIns="91421" rIns="91421" bIns="91421" anchor="b"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0" cap="none" spc="0" baseline="0">
                <a:solidFill>
                  <a:srgbClr val="434343"/>
                </a:solidFill>
                <a:uFillTx/>
                <a:latin typeface="Segoe UI Black" pitchFamily="34"/>
                <a:ea typeface="Segoe UI Black" pitchFamily="34"/>
                <a:cs typeface="Livvic"/>
              </a:rPr>
              <a:t>Stacked model</a:t>
            </a:r>
          </a:p>
        </p:txBody>
      </p:sp>
      <p:sp>
        <p:nvSpPr>
          <p:cNvPr id="24" name="Google Shape;197;p31">
            <a:extLst>
              <a:ext uri="{FF2B5EF4-FFF2-40B4-BE49-F238E27FC236}">
                <a16:creationId xmlns:a16="http://schemas.microsoft.com/office/drawing/2014/main" id="{8F5F0BD1-475F-6954-C571-DC1AAE5E399F}"/>
              </a:ext>
            </a:extLst>
          </p:cNvPr>
          <p:cNvSpPr txBox="1"/>
          <p:nvPr/>
        </p:nvSpPr>
        <p:spPr>
          <a:xfrm>
            <a:off x="7311249" y="1838044"/>
            <a:ext cx="1622173" cy="2679411"/>
          </a:xfrm>
          <a:prstGeom prst="rect">
            <a:avLst/>
          </a:prstGeom>
          <a:noFill/>
          <a:ln cap="flat">
            <a:noFill/>
          </a:ln>
        </p:spPr>
        <p:txBody>
          <a:bodyPr vert="horz" wrap="square" lIns="91421" tIns="91421" rIns="91421" bIns="91421" anchor="t" anchorCtr="0" compatLnSpc="1">
            <a:noAutofit/>
          </a:bodyPr>
          <a:lstStyle/>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222222"/>
                </a:solidFill>
                <a:uFillTx/>
                <a:latin typeface="Segoe UI Semilight"/>
                <a:ea typeface="Catamaran Light"/>
                <a:cs typeface="Segoe UI Semilight"/>
              </a:rPr>
              <a:t>Uses predictions as input.</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222222"/>
                </a:solidFill>
                <a:uFillTx/>
                <a:latin typeface="Segoe UI Semilight"/>
                <a:ea typeface="Catamaran Light"/>
                <a:cs typeface="Segoe UI Semilight"/>
              </a:rPr>
              <a:t>Logit to assign final labels.</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222222"/>
                </a:solidFill>
                <a:uFillTx/>
                <a:latin typeface="Segoe UI Semilight"/>
                <a:ea typeface="Catamaran Light"/>
                <a:cs typeface="Segoe UI Semilight"/>
              </a:rPr>
              <a:t>Leverages model diversity.</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222222"/>
                </a:solidFill>
                <a:uFillTx/>
                <a:latin typeface="Catamaran Light"/>
                <a:ea typeface="Catamaran Light"/>
                <a:cs typeface="Catamaran Light"/>
              </a:rPr>
              <a:t>Improved recall for the neutral class. </a:t>
            </a: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222222"/>
              </a:solidFill>
              <a:uFillTx/>
              <a:latin typeface="Segoe UI Semilight" pitchFamily="34"/>
              <a:ea typeface="Catamaran Light"/>
              <a:cs typeface="Segoe UI Semilight" pitchFamily="34"/>
            </a:endParaRP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222222"/>
              </a:solidFill>
              <a:uFillTx/>
              <a:latin typeface="Segoe UI Semilight" pitchFamily="34"/>
              <a:ea typeface="Catamaran Light"/>
              <a:cs typeface="Segoe UI Semilight" pitchFamily="34"/>
            </a:endParaRP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222222"/>
              </a:solidFill>
              <a:uFillTx/>
              <a:latin typeface="Segoe UI Semilight" pitchFamily="34"/>
              <a:ea typeface="Catamaran Light"/>
              <a:cs typeface="Segoe UI Semilight" pitchFamily="34"/>
            </a:endParaRPr>
          </a:p>
        </p:txBody>
      </p:sp>
      <p:sp>
        <p:nvSpPr>
          <p:cNvPr id="25" name="TextBox 24">
            <a:extLst>
              <a:ext uri="{FF2B5EF4-FFF2-40B4-BE49-F238E27FC236}">
                <a16:creationId xmlns:a16="http://schemas.microsoft.com/office/drawing/2014/main" id="{021A7AA8-2FDE-341E-F322-3780775B0319}"/>
              </a:ext>
            </a:extLst>
          </p:cNvPr>
          <p:cNvSpPr txBox="1"/>
          <p:nvPr/>
        </p:nvSpPr>
        <p:spPr>
          <a:xfrm>
            <a:off x="2607082" y="3892966"/>
            <a:ext cx="1304510" cy="738661"/>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7E4463"/>
                </a:solidFill>
                <a:uFillTx/>
                <a:latin typeface="Segoe UI Black"/>
                <a:ea typeface="Segoe UI Black"/>
                <a:cs typeface="Catamaran"/>
              </a:rPr>
              <a:t>Accuracy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1" i="0" u="none" strike="noStrike" kern="0" cap="none" spc="0" baseline="0">
              <a:solidFill>
                <a:srgbClr val="7E4463"/>
              </a:solidFill>
              <a:uFillTx/>
              <a:latin typeface="Segoe UI Black" pitchFamily="34"/>
              <a:ea typeface="Segoe UI Black" pitchFamily="34"/>
              <a:cs typeface="Catamaran"/>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222222"/>
                </a:solidFill>
                <a:uFillTx/>
                <a:latin typeface="Segoe UI Black"/>
                <a:ea typeface="Segoe UI Black"/>
                <a:cs typeface="Catamaran"/>
              </a:rPr>
              <a:t>0.37</a:t>
            </a:r>
            <a:endParaRPr lang="en-GB" sz="1400" b="0" i="0" u="none" strike="noStrike" kern="0" cap="none" spc="0" baseline="0">
              <a:solidFill>
                <a:srgbClr val="222222"/>
              </a:solidFill>
              <a:uFillTx/>
              <a:latin typeface="Segoe UI Black" pitchFamily="34"/>
              <a:ea typeface="Segoe UI Black" pitchFamily="34"/>
              <a:cs typeface="Catamaran"/>
            </a:endParaRPr>
          </a:p>
        </p:txBody>
      </p:sp>
      <p:sp>
        <p:nvSpPr>
          <p:cNvPr id="26" name="TextBox 25">
            <a:extLst>
              <a:ext uri="{FF2B5EF4-FFF2-40B4-BE49-F238E27FC236}">
                <a16:creationId xmlns:a16="http://schemas.microsoft.com/office/drawing/2014/main" id="{1293DDB5-652C-84CB-FA55-16BF53B1A273}"/>
              </a:ext>
            </a:extLst>
          </p:cNvPr>
          <p:cNvSpPr txBox="1"/>
          <p:nvPr/>
        </p:nvSpPr>
        <p:spPr>
          <a:xfrm>
            <a:off x="435354" y="3904762"/>
            <a:ext cx="1304510" cy="738661"/>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7E4463"/>
                </a:solidFill>
                <a:uFillTx/>
                <a:latin typeface="Segoe UI Black"/>
                <a:ea typeface="Segoe UI Black"/>
                <a:cs typeface="Catamaran"/>
              </a:rPr>
              <a:t>Accuracy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1" i="0" u="none" strike="noStrike" kern="0" cap="none" spc="0" baseline="0">
              <a:solidFill>
                <a:srgbClr val="7E4463"/>
              </a:solidFill>
              <a:uFillTx/>
              <a:latin typeface="Segoe UI Black" pitchFamily="34"/>
              <a:ea typeface="Segoe UI Black" pitchFamily="34"/>
              <a:cs typeface="Catamaran"/>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222222"/>
                </a:solidFill>
                <a:uFillTx/>
                <a:latin typeface="Segoe UI Black"/>
                <a:ea typeface="Segoe UI Black"/>
                <a:cs typeface="Catamaran"/>
              </a:rPr>
              <a:t>0.73</a:t>
            </a:r>
            <a:endParaRPr lang="en-GB" sz="1400" b="0" i="0" u="none" strike="noStrike" kern="0" cap="none" spc="0" baseline="0">
              <a:solidFill>
                <a:srgbClr val="222222"/>
              </a:solidFill>
              <a:uFillTx/>
              <a:latin typeface="Segoe UI Black" pitchFamily="34"/>
              <a:ea typeface="Segoe UI Black" pitchFamily="34"/>
              <a:cs typeface="Catamaran"/>
            </a:endParaRPr>
          </a:p>
        </p:txBody>
      </p:sp>
      <p:sp>
        <p:nvSpPr>
          <p:cNvPr id="27" name="TextBox 31">
            <a:extLst>
              <a:ext uri="{FF2B5EF4-FFF2-40B4-BE49-F238E27FC236}">
                <a16:creationId xmlns:a16="http://schemas.microsoft.com/office/drawing/2014/main" id="{D02879AE-F7B9-16B1-BFD9-FD495CF1DFCD}"/>
              </a:ext>
            </a:extLst>
          </p:cNvPr>
          <p:cNvSpPr txBox="1"/>
          <p:nvPr/>
        </p:nvSpPr>
        <p:spPr>
          <a:xfrm>
            <a:off x="862800" y="1028910"/>
            <a:ext cx="344688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pitchFamily="34"/>
                <a:ea typeface="Livvic Light"/>
                <a:cs typeface="Segoe UI Semilight" pitchFamily="34"/>
              </a:rPr>
              <a:t>Multiclass logistic regression models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Arial"/>
              <a:ea typeface="Arial"/>
              <a:cs typeface="Arial"/>
            </a:endParaRPr>
          </a:p>
        </p:txBody>
      </p:sp>
      <p:cxnSp>
        <p:nvCxnSpPr>
          <p:cNvPr id="28" name="Connector: Elbow 33">
            <a:extLst>
              <a:ext uri="{FF2B5EF4-FFF2-40B4-BE49-F238E27FC236}">
                <a16:creationId xmlns:a16="http://schemas.microsoft.com/office/drawing/2014/main" id="{02D73122-175C-5B25-D644-8FC7D9CBDAF1}"/>
              </a:ext>
            </a:extLst>
          </p:cNvPr>
          <p:cNvCxnSpPr/>
          <p:nvPr/>
        </p:nvCxnSpPr>
        <p:spPr>
          <a:xfrm>
            <a:off x="567248" y="959342"/>
            <a:ext cx="295552" cy="246248"/>
          </a:xfrm>
          <a:prstGeom prst="bentConnector3">
            <a:avLst/>
          </a:prstGeom>
          <a:noFill/>
          <a:ln w="9528" cap="flat">
            <a:solidFill>
              <a:srgbClr val="9F6282"/>
            </a:solidFill>
            <a:prstDash val="solid"/>
            <a:miter/>
            <a:tailEnd type="arrow"/>
          </a:ln>
        </p:spPr>
      </p:cxnSp>
      <p:sp>
        <p:nvSpPr>
          <p:cNvPr id="29" name="TextBox 50">
            <a:extLst>
              <a:ext uri="{FF2B5EF4-FFF2-40B4-BE49-F238E27FC236}">
                <a16:creationId xmlns:a16="http://schemas.microsoft.com/office/drawing/2014/main" id="{05F8A57A-6027-1068-F8E8-67EDC420B397}"/>
              </a:ext>
            </a:extLst>
          </p:cNvPr>
          <p:cNvSpPr txBox="1"/>
          <p:nvPr/>
        </p:nvSpPr>
        <p:spPr>
          <a:xfrm>
            <a:off x="5055424" y="3904762"/>
            <a:ext cx="1304510" cy="738661"/>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7E4463"/>
                </a:solidFill>
                <a:uFillTx/>
                <a:latin typeface="Segoe UI Black"/>
                <a:ea typeface="Segoe UI Black"/>
                <a:cs typeface="Catamaran"/>
              </a:rPr>
              <a:t>Accuracy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1" i="0" u="none" strike="noStrike" kern="0" cap="none" spc="0" baseline="0">
              <a:solidFill>
                <a:srgbClr val="7E4463"/>
              </a:solidFill>
              <a:uFillTx/>
              <a:latin typeface="Segoe UI Black" pitchFamily="34"/>
              <a:ea typeface="Segoe UI Black" pitchFamily="34"/>
              <a:cs typeface="Catamaran"/>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222222"/>
                </a:solidFill>
                <a:uFillTx/>
                <a:latin typeface="Segoe UI Black"/>
                <a:ea typeface="Segoe UI Black"/>
                <a:cs typeface="Catamaran"/>
              </a:rPr>
              <a:t>0.67</a:t>
            </a:r>
            <a:endParaRPr lang="en-GB" sz="1400" b="0" i="0" u="none" strike="noStrike" kern="0" cap="none" spc="0" baseline="0">
              <a:solidFill>
                <a:srgbClr val="222222"/>
              </a:solidFill>
              <a:uFillTx/>
              <a:latin typeface="Segoe UI Black" pitchFamily="34"/>
              <a:ea typeface="Segoe UI Black" pitchFamily="34"/>
              <a:cs typeface="Catamaran"/>
            </a:endParaRPr>
          </a:p>
        </p:txBody>
      </p:sp>
      <p:sp>
        <p:nvSpPr>
          <p:cNvPr id="30" name="Slide Number Placeholder 1">
            <a:extLst>
              <a:ext uri="{FF2B5EF4-FFF2-40B4-BE49-F238E27FC236}">
                <a16:creationId xmlns:a16="http://schemas.microsoft.com/office/drawing/2014/main" id="{8AE79191-2D6D-EFEA-35B8-E31DDA894E6A}"/>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2BCCB36-D66A-C04F-9DBB-2B41F96DB24E}" type="slidenum">
              <a:t>4</a:t>
            </a:fld>
            <a:endParaRPr lang="es-ES" sz="1200" b="0" i="0" u="none" strike="noStrike" kern="0" cap="none" spc="0" baseline="0">
              <a:solidFill>
                <a:srgbClr val="8E8E8E"/>
              </a:solidFill>
              <a:uFillTx/>
              <a:latin typeface="Arial"/>
              <a:ea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Google Shape;182;p30">
            <a:extLst>
              <a:ext uri="{FF2B5EF4-FFF2-40B4-BE49-F238E27FC236}">
                <a16:creationId xmlns:a16="http://schemas.microsoft.com/office/drawing/2014/main" id="{B25088A5-FE14-59CE-2567-00CBF20F9736}"/>
              </a:ext>
            </a:extLst>
          </p:cNvPr>
          <p:cNvSpPr txBox="1">
            <a:spLocks noGrp="1"/>
          </p:cNvSpPr>
          <p:nvPr>
            <p:ph type="subTitle" idx="4294967295"/>
          </p:nvPr>
        </p:nvSpPr>
        <p:spPr>
          <a:xfrm>
            <a:off x="381908" y="2990481"/>
            <a:ext cx="3495586" cy="1544202"/>
          </a:xfrm>
        </p:spPr>
        <p:txBody>
          <a:bodyPr/>
          <a:lstStyle/>
          <a:p>
            <a:pPr marL="171450" lvl="0" indent="-171450">
              <a:lnSpc>
                <a:spcPct val="100000"/>
              </a:lnSpc>
              <a:buClr>
                <a:srgbClr val="B23B7A"/>
              </a:buClr>
              <a:buSzPts val="1000"/>
              <a:buFont typeface="Wingdings" pitchFamily="2"/>
              <a:buChar char="§"/>
            </a:pPr>
            <a:r>
              <a:rPr lang="en-GB" sz="1400">
                <a:latin typeface="Segoe UI Semilight"/>
                <a:cs typeface="Segoe UI Semilight"/>
              </a:rPr>
              <a:t>Neutral products were hardest to detect due to class imbalance, bringing low recall. </a:t>
            </a:r>
          </a:p>
          <a:p>
            <a:pPr marL="171450" lvl="0" indent="-171450">
              <a:lnSpc>
                <a:spcPct val="100000"/>
              </a:lnSpc>
              <a:buClr>
                <a:srgbClr val="B23B7A"/>
              </a:buClr>
              <a:buSzPts val="1000"/>
              <a:buFont typeface="Wingdings" pitchFamily="2"/>
              <a:buChar char="§"/>
            </a:pPr>
            <a:r>
              <a:rPr lang="en-GB" sz="1400">
                <a:latin typeface="Segoe UI Semilight"/>
                <a:cs typeface="Segoe UI Semilight"/>
              </a:rPr>
              <a:t>The stacked model performed best in catching neutral, 0.48 against 0.43 for next best model. </a:t>
            </a:r>
            <a:endParaRPr lang="en-GB" sz="1400">
              <a:latin typeface="Segoe UI Semilight" pitchFamily="34"/>
              <a:cs typeface="Segoe UI Semilight" pitchFamily="34"/>
            </a:endParaRPr>
          </a:p>
        </p:txBody>
      </p:sp>
      <p:grpSp>
        <p:nvGrpSpPr>
          <p:cNvPr id="3" name="Group 16">
            <a:extLst>
              <a:ext uri="{FF2B5EF4-FFF2-40B4-BE49-F238E27FC236}">
                <a16:creationId xmlns:a16="http://schemas.microsoft.com/office/drawing/2014/main" id="{498EB81A-1B40-E066-C3A1-34A940C40D21}"/>
              </a:ext>
            </a:extLst>
          </p:cNvPr>
          <p:cNvGrpSpPr/>
          <p:nvPr/>
        </p:nvGrpSpPr>
        <p:grpSpPr>
          <a:xfrm>
            <a:off x="4444157" y="961729"/>
            <a:ext cx="4204356" cy="3683276"/>
            <a:chOff x="4444157" y="961729"/>
            <a:chExt cx="4204356" cy="3683276"/>
          </a:xfrm>
        </p:grpSpPr>
        <p:pic>
          <p:nvPicPr>
            <p:cNvPr id="4" name="Picture 1">
              <a:extLst>
                <a:ext uri="{FF2B5EF4-FFF2-40B4-BE49-F238E27FC236}">
                  <a16:creationId xmlns:a16="http://schemas.microsoft.com/office/drawing/2014/main" id="{1A979FCE-3975-5AF2-6A38-9F520F3A1281}"/>
                </a:ext>
              </a:extLst>
            </p:cNvPr>
            <p:cNvPicPr>
              <a:picLocks noChangeAspect="1"/>
            </p:cNvPicPr>
            <p:nvPr/>
          </p:nvPicPr>
          <p:blipFill>
            <a:blip r:embed="rId3"/>
            <a:stretch>
              <a:fillRect/>
            </a:stretch>
          </p:blipFill>
          <p:spPr>
            <a:xfrm>
              <a:off x="4444157" y="961729"/>
              <a:ext cx="4204356" cy="3486369"/>
            </a:xfrm>
            <a:prstGeom prst="rect">
              <a:avLst/>
            </a:prstGeom>
            <a:noFill/>
            <a:ln cap="flat">
              <a:noFill/>
            </a:ln>
          </p:spPr>
        </p:pic>
        <p:sp>
          <p:nvSpPr>
            <p:cNvPr id="5" name="TextBox 4">
              <a:extLst>
                <a:ext uri="{FF2B5EF4-FFF2-40B4-BE49-F238E27FC236}">
                  <a16:creationId xmlns:a16="http://schemas.microsoft.com/office/drawing/2014/main" id="{A2C313F3-DC30-D4FD-8EC3-3996CD7802C9}"/>
                </a:ext>
              </a:extLst>
            </p:cNvPr>
            <p:cNvSpPr txBox="1"/>
            <p:nvPr/>
          </p:nvSpPr>
          <p:spPr>
            <a:xfrm>
              <a:off x="4575163" y="4368006"/>
              <a:ext cx="3864117"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a:solidFill>
                    <a:srgbClr val="222222"/>
                  </a:solidFill>
                  <a:uFillTx/>
                  <a:latin typeface="Segoe UI Semilight" pitchFamily="34"/>
                  <a:ea typeface="Arial"/>
                  <a:cs typeface="Segoe UI Semilight" pitchFamily="34"/>
                </a:rPr>
                <a:t>Figure 1: Confusion matrix of the stacked model</a:t>
              </a:r>
            </a:p>
          </p:txBody>
        </p:sp>
      </p:grpSp>
      <p:sp>
        <p:nvSpPr>
          <p:cNvPr id="6" name="Google Shape;194;p31">
            <a:extLst>
              <a:ext uri="{FF2B5EF4-FFF2-40B4-BE49-F238E27FC236}">
                <a16:creationId xmlns:a16="http://schemas.microsoft.com/office/drawing/2014/main" id="{2D50C3F0-D4F3-85C5-82FB-0FA968DBAD6A}"/>
              </a:ext>
            </a:extLst>
          </p:cNvPr>
          <p:cNvSpPr txBox="1"/>
          <p:nvPr/>
        </p:nvSpPr>
        <p:spPr>
          <a:xfrm>
            <a:off x="488362" y="257623"/>
            <a:ext cx="5534726" cy="487503"/>
          </a:xfrm>
          <a:prstGeom prst="rect">
            <a:avLst/>
          </a:prstGeom>
          <a:noFill/>
          <a:ln cap="flat">
            <a:noFill/>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a:solidFill>
                  <a:srgbClr val="222222"/>
                </a:solidFill>
                <a:uFillTx/>
                <a:latin typeface="Segoe UI Black" pitchFamily="34"/>
                <a:ea typeface="Segoe UI Black" pitchFamily="34"/>
                <a:cs typeface="Livvic"/>
              </a:rPr>
              <a:t>Results of the final classifier</a:t>
            </a:r>
          </a:p>
        </p:txBody>
      </p:sp>
      <p:grpSp>
        <p:nvGrpSpPr>
          <p:cNvPr id="7" name="Group 40">
            <a:extLst>
              <a:ext uri="{FF2B5EF4-FFF2-40B4-BE49-F238E27FC236}">
                <a16:creationId xmlns:a16="http://schemas.microsoft.com/office/drawing/2014/main" id="{6BA311E5-CD13-8033-91C3-D1E1F5F96C23}"/>
              </a:ext>
            </a:extLst>
          </p:cNvPr>
          <p:cNvGrpSpPr/>
          <p:nvPr/>
        </p:nvGrpSpPr>
        <p:grpSpPr>
          <a:xfrm>
            <a:off x="544799" y="1106533"/>
            <a:ext cx="2410157" cy="1794044"/>
            <a:chOff x="544799" y="1106533"/>
            <a:chExt cx="2410157" cy="1794044"/>
          </a:xfrm>
        </p:grpSpPr>
        <p:sp>
          <p:nvSpPr>
            <p:cNvPr id="8" name="TextBox 21">
              <a:extLst>
                <a:ext uri="{FF2B5EF4-FFF2-40B4-BE49-F238E27FC236}">
                  <a16:creationId xmlns:a16="http://schemas.microsoft.com/office/drawing/2014/main" id="{0904C4DE-D3CE-1AB6-5DB1-D1AC8E425E5D}"/>
                </a:ext>
              </a:extLst>
            </p:cNvPr>
            <p:cNvSpPr txBox="1"/>
            <p:nvPr/>
          </p:nvSpPr>
          <p:spPr>
            <a:xfrm>
              <a:off x="544799" y="1146255"/>
              <a:ext cx="1522494" cy="175432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7E4463"/>
                  </a:solidFill>
                  <a:uFillTx/>
                  <a:latin typeface="Segoe UI Black"/>
                  <a:ea typeface="Segoe UI Black"/>
                  <a:cs typeface="Catamaran"/>
                </a:rPr>
                <a:t>Accuracy: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0" cap="none" spc="0" baseline="0">
                <a:solidFill>
                  <a:srgbClr val="7E4463"/>
                </a:solidFill>
                <a:uFillTx/>
                <a:latin typeface="Segoe UI Black" pitchFamily="34"/>
                <a:ea typeface="Segoe UI Black" pitchFamily="34"/>
                <a:cs typeface="Catamaran"/>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7E4463"/>
                  </a:solidFill>
                  <a:uFillTx/>
                  <a:latin typeface="Segoe UI Black"/>
                  <a:ea typeface="Segoe UI Black"/>
                  <a:cs typeface="Catamaran"/>
                </a:rPr>
                <a:t>Precision: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0" cap="none" spc="0" baseline="0">
                <a:solidFill>
                  <a:srgbClr val="7E4463"/>
                </a:solidFill>
                <a:uFillTx/>
                <a:latin typeface="Segoe UI Black" pitchFamily="34"/>
                <a:ea typeface="Segoe UI Black" pitchFamily="34"/>
                <a:cs typeface="Catamaran"/>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7E4463"/>
                  </a:solidFill>
                  <a:uFillTx/>
                  <a:latin typeface="Segoe UI Black"/>
                  <a:ea typeface="Segoe UI Black"/>
                  <a:cs typeface="Catamaran"/>
                </a:rPr>
                <a:t>Recall: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1" i="0" u="none" strike="noStrike" kern="0" cap="none" spc="0" baseline="0">
                <a:solidFill>
                  <a:srgbClr val="7E4463"/>
                </a:solidFill>
                <a:uFillTx/>
                <a:latin typeface="Segoe UI Black" pitchFamily="34"/>
                <a:ea typeface="Segoe UI Black" pitchFamily="34"/>
                <a:cs typeface="Catamaran"/>
              </a:endParaRPr>
            </a:p>
          </p:txBody>
        </p:sp>
        <p:grpSp>
          <p:nvGrpSpPr>
            <p:cNvPr id="9" name="Group 22">
              <a:extLst>
                <a:ext uri="{FF2B5EF4-FFF2-40B4-BE49-F238E27FC236}">
                  <a16:creationId xmlns:a16="http://schemas.microsoft.com/office/drawing/2014/main" id="{A4117CD4-14D8-7C47-BE3A-BD8AE7095EBE}"/>
                </a:ext>
              </a:extLst>
            </p:cNvPr>
            <p:cNvGrpSpPr/>
            <p:nvPr/>
          </p:nvGrpSpPr>
          <p:grpSpPr>
            <a:xfrm>
              <a:off x="1936909" y="1106533"/>
              <a:ext cx="1009168" cy="490694"/>
              <a:chOff x="1936909" y="1106533"/>
              <a:chExt cx="1009168" cy="490694"/>
            </a:xfrm>
          </p:grpSpPr>
          <p:sp>
            <p:nvSpPr>
              <p:cNvPr id="10" name="Rectangle: Rounded Corners 32">
                <a:extLst>
                  <a:ext uri="{FF2B5EF4-FFF2-40B4-BE49-F238E27FC236}">
                    <a16:creationId xmlns:a16="http://schemas.microsoft.com/office/drawing/2014/main" id="{D5B21FB0-3DED-EC6E-9FFA-F45483A17C1F}"/>
                  </a:ext>
                </a:extLst>
              </p:cNvPr>
              <p:cNvSpPr/>
              <p:nvPr/>
            </p:nvSpPr>
            <p:spPr>
              <a:xfrm>
                <a:off x="1936909" y="1106533"/>
                <a:ext cx="998021" cy="481285"/>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Segoe UI Semilight" pitchFamily="34"/>
                  <a:cs typeface="Segoe UI Semilight" pitchFamily="34"/>
                </a:endParaRPr>
              </a:p>
            </p:txBody>
          </p:sp>
          <p:sp>
            <p:nvSpPr>
              <p:cNvPr id="11" name="Rectangle: Rounded Corners 4">
                <a:extLst>
                  <a:ext uri="{FF2B5EF4-FFF2-40B4-BE49-F238E27FC236}">
                    <a16:creationId xmlns:a16="http://schemas.microsoft.com/office/drawing/2014/main" id="{AC789675-CB07-0C74-5BBF-752AD75281EB}"/>
                  </a:ext>
                </a:extLst>
              </p:cNvPr>
              <p:cNvSpPr txBox="1"/>
              <p:nvPr/>
            </p:nvSpPr>
            <p:spPr>
              <a:xfrm>
                <a:off x="1977280" y="1144133"/>
                <a:ext cx="968797" cy="453094"/>
              </a:xfrm>
              <a:prstGeom prst="rect">
                <a:avLst/>
              </a:prstGeom>
              <a:noFill/>
              <a:ln cap="flat">
                <a:noFill/>
              </a:ln>
            </p:spPr>
            <p:txBody>
              <a:bodyPr vert="horz" wrap="square" lIns="8887" tIns="8887" rIns="8887" bIns="8887" anchor="ctr" anchorCtr="1" compatLnSpc="1">
                <a:noAutofit/>
              </a:bodyPr>
              <a:lstStyle/>
              <a:p>
                <a:pPr marL="0" marR="0" lvl="0" indent="0" algn="ctr" defTabSz="62230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400" b="0" i="0" u="none" strike="noStrike" kern="1200" cap="none" spc="0" baseline="0">
                    <a:solidFill>
                      <a:srgbClr val="434343"/>
                    </a:solidFill>
                    <a:uFillTx/>
                    <a:latin typeface="Segoe UI Semilight"/>
                    <a:ea typeface="Calibri"/>
                    <a:cs typeface="Segoe UI Semilight"/>
                  </a:rPr>
                  <a:t>0.75</a:t>
                </a:r>
                <a:endParaRPr lang="en-US" sz="1400" b="0" i="0" u="none" strike="noStrike" kern="1200" cap="none" spc="0" baseline="0">
                  <a:solidFill>
                    <a:srgbClr val="434343"/>
                  </a:solidFill>
                  <a:uFillTx/>
                  <a:latin typeface="Segoe UI Semilight" pitchFamily="34"/>
                  <a:ea typeface="Calibri"/>
                  <a:cs typeface="Segoe UI Semilight" pitchFamily="34"/>
                </a:endParaRPr>
              </a:p>
            </p:txBody>
          </p:sp>
        </p:grpSp>
        <p:grpSp>
          <p:nvGrpSpPr>
            <p:cNvPr id="12" name="Group 34">
              <a:extLst>
                <a:ext uri="{FF2B5EF4-FFF2-40B4-BE49-F238E27FC236}">
                  <a16:creationId xmlns:a16="http://schemas.microsoft.com/office/drawing/2014/main" id="{25371520-CF68-C7D7-5560-065D311B956D}"/>
                </a:ext>
              </a:extLst>
            </p:cNvPr>
            <p:cNvGrpSpPr/>
            <p:nvPr/>
          </p:nvGrpSpPr>
          <p:grpSpPr>
            <a:xfrm>
              <a:off x="1936909" y="1642491"/>
              <a:ext cx="998021" cy="481285"/>
              <a:chOff x="1936909" y="1642491"/>
              <a:chExt cx="998021" cy="481285"/>
            </a:xfrm>
          </p:grpSpPr>
          <p:sp>
            <p:nvSpPr>
              <p:cNvPr id="13" name="Rectangle: Rounded Corners 35">
                <a:extLst>
                  <a:ext uri="{FF2B5EF4-FFF2-40B4-BE49-F238E27FC236}">
                    <a16:creationId xmlns:a16="http://schemas.microsoft.com/office/drawing/2014/main" id="{C28CB319-6B30-BF83-9237-C1066EBBEA5E}"/>
                  </a:ext>
                </a:extLst>
              </p:cNvPr>
              <p:cNvSpPr/>
              <p:nvPr/>
            </p:nvSpPr>
            <p:spPr>
              <a:xfrm>
                <a:off x="1936909" y="1642491"/>
                <a:ext cx="998021" cy="481285"/>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Segoe UI Semilight" pitchFamily="34"/>
                  <a:cs typeface="Segoe UI Semilight" pitchFamily="34"/>
                </a:endParaRPr>
              </a:p>
            </p:txBody>
          </p:sp>
          <p:sp>
            <p:nvSpPr>
              <p:cNvPr id="14" name="Rectangle: Rounded Corners 4">
                <a:extLst>
                  <a:ext uri="{FF2B5EF4-FFF2-40B4-BE49-F238E27FC236}">
                    <a16:creationId xmlns:a16="http://schemas.microsoft.com/office/drawing/2014/main" id="{F92E0570-01E4-8F00-013F-F966FBC60C1B}"/>
                  </a:ext>
                </a:extLst>
              </p:cNvPr>
              <p:cNvSpPr txBox="1"/>
              <p:nvPr/>
            </p:nvSpPr>
            <p:spPr>
              <a:xfrm>
                <a:off x="2049517" y="1656591"/>
                <a:ext cx="824313" cy="453094"/>
              </a:xfrm>
              <a:prstGeom prst="rect">
                <a:avLst/>
              </a:prstGeom>
              <a:noFill/>
              <a:ln cap="flat">
                <a:noFill/>
              </a:ln>
            </p:spPr>
            <p:txBody>
              <a:bodyPr vert="horz" wrap="square" lIns="8887" tIns="8887" rIns="8887" bIns="8887" anchor="ctr" anchorCtr="1" compatLnSpc="1">
                <a:noAutofit/>
              </a:bodyPr>
              <a:lstStyle/>
              <a:p>
                <a:pPr marL="0" marR="0" lvl="0" indent="0" algn="ctr" defTabSz="62230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400" b="0" i="0" u="none" strike="noStrike" kern="1200" cap="none" spc="0" baseline="0">
                    <a:solidFill>
                      <a:srgbClr val="434343"/>
                    </a:solidFill>
                    <a:uFillTx/>
                    <a:latin typeface="Segoe UI Semilight"/>
                    <a:ea typeface="Calibri"/>
                    <a:cs typeface="Segoe UI Semilight"/>
                  </a:rPr>
                  <a:t>0.83</a:t>
                </a:r>
              </a:p>
            </p:txBody>
          </p:sp>
        </p:grpSp>
        <p:grpSp>
          <p:nvGrpSpPr>
            <p:cNvPr id="15" name="Group 37">
              <a:extLst>
                <a:ext uri="{FF2B5EF4-FFF2-40B4-BE49-F238E27FC236}">
                  <a16:creationId xmlns:a16="http://schemas.microsoft.com/office/drawing/2014/main" id="{DA9EAB97-E7C8-EE8B-DCBA-BFEA8906AC56}"/>
                </a:ext>
              </a:extLst>
            </p:cNvPr>
            <p:cNvGrpSpPr/>
            <p:nvPr/>
          </p:nvGrpSpPr>
          <p:grpSpPr>
            <a:xfrm>
              <a:off x="1936909" y="2190417"/>
              <a:ext cx="1018047" cy="481285"/>
              <a:chOff x="1936909" y="2190417"/>
              <a:chExt cx="1018047" cy="481285"/>
            </a:xfrm>
          </p:grpSpPr>
          <p:sp>
            <p:nvSpPr>
              <p:cNvPr id="16" name="Rectangle: Rounded Corners 38">
                <a:extLst>
                  <a:ext uri="{FF2B5EF4-FFF2-40B4-BE49-F238E27FC236}">
                    <a16:creationId xmlns:a16="http://schemas.microsoft.com/office/drawing/2014/main" id="{F257F52E-FA90-F329-8F26-E5DA74A30873}"/>
                  </a:ext>
                </a:extLst>
              </p:cNvPr>
              <p:cNvSpPr/>
              <p:nvPr/>
            </p:nvSpPr>
            <p:spPr>
              <a:xfrm>
                <a:off x="1936909" y="2190417"/>
                <a:ext cx="998021" cy="481285"/>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Segoe UI Semilight" pitchFamily="34"/>
                  <a:cs typeface="Segoe UI Semilight" pitchFamily="34"/>
                </a:endParaRPr>
              </a:p>
            </p:txBody>
          </p:sp>
          <p:sp>
            <p:nvSpPr>
              <p:cNvPr id="17" name="Rectangle: Rounded Corners 4">
                <a:extLst>
                  <a:ext uri="{FF2B5EF4-FFF2-40B4-BE49-F238E27FC236}">
                    <a16:creationId xmlns:a16="http://schemas.microsoft.com/office/drawing/2014/main" id="{0172F0F6-7E06-7844-2E23-7490916D76DA}"/>
                  </a:ext>
                </a:extLst>
              </p:cNvPr>
              <p:cNvSpPr txBox="1"/>
              <p:nvPr/>
            </p:nvSpPr>
            <p:spPr>
              <a:xfrm>
                <a:off x="1986159" y="2199589"/>
                <a:ext cx="968797" cy="453094"/>
              </a:xfrm>
              <a:prstGeom prst="rect">
                <a:avLst/>
              </a:prstGeom>
              <a:noFill/>
              <a:ln cap="flat">
                <a:noFill/>
              </a:ln>
            </p:spPr>
            <p:txBody>
              <a:bodyPr vert="horz" wrap="square" lIns="8887" tIns="8887" rIns="8887" bIns="8887" anchor="ctr" anchorCtr="1" compatLnSpc="1">
                <a:noAutofit/>
              </a:bodyPr>
              <a:lstStyle/>
              <a:p>
                <a:pPr marL="0" marR="0" lvl="0" indent="0" algn="ctr" defTabSz="62230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400" b="0" i="0" u="none" strike="noStrike" kern="1200" cap="none" spc="0" baseline="0">
                    <a:solidFill>
                      <a:srgbClr val="434343"/>
                    </a:solidFill>
                    <a:uFillTx/>
                    <a:latin typeface="Segoe UI Semilight"/>
                    <a:ea typeface="Calibri"/>
                    <a:cs typeface="Segoe UI Semilight"/>
                  </a:rPr>
                  <a:t>0.75</a:t>
                </a:r>
                <a:endParaRPr lang="en-US" sz="1400" b="0" i="0" u="none" strike="noStrike" kern="1200" cap="none" spc="0" baseline="0">
                  <a:solidFill>
                    <a:srgbClr val="434343"/>
                  </a:solidFill>
                  <a:uFillTx/>
                  <a:latin typeface="Segoe UI Semilight" pitchFamily="34"/>
                  <a:ea typeface="Calibri"/>
                  <a:cs typeface="Segoe UI Semilight" pitchFamily="34"/>
                </a:endParaRPr>
              </a:p>
            </p:txBody>
          </p:sp>
        </p:grpSp>
      </p:grpSp>
      <p:grpSp>
        <p:nvGrpSpPr>
          <p:cNvPr id="18" name="Group 53">
            <a:extLst>
              <a:ext uri="{FF2B5EF4-FFF2-40B4-BE49-F238E27FC236}">
                <a16:creationId xmlns:a16="http://schemas.microsoft.com/office/drawing/2014/main" id="{784167F1-A706-9E8A-EEF9-976D3AE8AEE3}"/>
              </a:ext>
            </a:extLst>
          </p:cNvPr>
          <p:cNvGrpSpPr/>
          <p:nvPr/>
        </p:nvGrpSpPr>
        <p:grpSpPr>
          <a:xfrm>
            <a:off x="-8367" y="0"/>
            <a:ext cx="169622" cy="5143500"/>
            <a:chOff x="-8367" y="0"/>
            <a:chExt cx="169622" cy="5143500"/>
          </a:xfrm>
        </p:grpSpPr>
        <p:grpSp>
          <p:nvGrpSpPr>
            <p:cNvPr id="19" name="Group 54">
              <a:extLst>
                <a:ext uri="{FF2B5EF4-FFF2-40B4-BE49-F238E27FC236}">
                  <a16:creationId xmlns:a16="http://schemas.microsoft.com/office/drawing/2014/main" id="{8FFAC3BF-6F4F-86EA-2A71-1C4E1B7B9253}"/>
                </a:ext>
              </a:extLst>
            </p:cNvPr>
            <p:cNvGrpSpPr/>
            <p:nvPr/>
          </p:nvGrpSpPr>
          <p:grpSpPr>
            <a:xfrm>
              <a:off x="-5687" y="0"/>
              <a:ext cx="166942" cy="5143500"/>
              <a:chOff x="-5687" y="0"/>
              <a:chExt cx="166942" cy="5143500"/>
            </a:xfrm>
          </p:grpSpPr>
          <p:sp>
            <p:nvSpPr>
              <p:cNvPr id="20" name="Google Shape;372;p42">
                <a:extLst>
                  <a:ext uri="{FF2B5EF4-FFF2-40B4-BE49-F238E27FC236}">
                    <a16:creationId xmlns:a16="http://schemas.microsoft.com/office/drawing/2014/main" id="{27FD2AE9-A135-C6BA-F155-92E911BBE69E}"/>
                  </a:ext>
                </a:extLst>
              </p:cNvPr>
              <p:cNvSpPr/>
              <p:nvPr/>
            </p:nvSpPr>
            <p:spPr>
              <a:xfrm>
                <a:off x="-5687" y="0"/>
                <a:ext cx="166402" cy="5143500"/>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21" name="Google Shape;373;p42">
                <a:extLst>
                  <a:ext uri="{FF2B5EF4-FFF2-40B4-BE49-F238E27FC236}">
                    <a16:creationId xmlns:a16="http://schemas.microsoft.com/office/drawing/2014/main" id="{C7D742FC-1BDC-DA01-C3CB-09917EAA371E}"/>
                  </a:ext>
                </a:extLst>
              </p:cNvPr>
              <p:cNvSpPr/>
              <p:nvPr/>
            </p:nvSpPr>
            <p:spPr>
              <a:xfrm>
                <a:off x="-5687" y="0"/>
                <a:ext cx="166402" cy="3591589"/>
              </a:xfrm>
              <a:prstGeom prst="rect">
                <a:avLst/>
              </a:prstGeom>
              <a:solidFill>
                <a:srgbClr val="A6A6A6">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22" name="Google Shape;374;p42">
                <a:extLst>
                  <a:ext uri="{FF2B5EF4-FFF2-40B4-BE49-F238E27FC236}">
                    <a16:creationId xmlns:a16="http://schemas.microsoft.com/office/drawing/2014/main" id="{9DD48BC0-88A9-E6F3-4043-3FABA78B5774}"/>
                  </a:ext>
                </a:extLst>
              </p:cNvPr>
              <p:cNvSpPr/>
              <p:nvPr/>
            </p:nvSpPr>
            <p:spPr>
              <a:xfrm>
                <a:off x="-5687" y="0"/>
                <a:ext cx="166942" cy="2156877"/>
              </a:xfrm>
              <a:prstGeom prst="rect">
                <a:avLst/>
              </a:prstGeom>
              <a:solidFill>
                <a:srgbClr val="7F7F7F">
                  <a:alpha val="1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23" name="Google Shape;375;p42">
              <a:extLst>
                <a:ext uri="{FF2B5EF4-FFF2-40B4-BE49-F238E27FC236}">
                  <a16:creationId xmlns:a16="http://schemas.microsoft.com/office/drawing/2014/main" id="{51C83C63-AFD9-0008-13D0-7DCDA242A631}"/>
                </a:ext>
              </a:extLst>
            </p:cNvPr>
            <p:cNvSpPr/>
            <p:nvPr/>
          </p:nvSpPr>
          <p:spPr>
            <a:xfrm rot="5400013">
              <a:off x="-324640" y="316683"/>
              <a:ext cx="799487" cy="166942"/>
            </a:xfrm>
            <a:prstGeom prst="rect">
              <a:avLst/>
            </a:prstGeom>
            <a:solidFill>
              <a:srgbClr val="D1A4BC"/>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grpSp>
      <p:sp>
        <p:nvSpPr>
          <p:cNvPr id="24" name="Slide Number Placeholder 1">
            <a:extLst>
              <a:ext uri="{FF2B5EF4-FFF2-40B4-BE49-F238E27FC236}">
                <a16:creationId xmlns:a16="http://schemas.microsoft.com/office/drawing/2014/main" id="{4A4D565B-A917-353C-ABFC-38C5150C4631}"/>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B0ED52-B34F-374F-B87A-8B732D74F3F7}" type="slidenum">
              <a:t>5</a:t>
            </a:fld>
            <a:endParaRPr lang="es-ES" sz="1200" b="0" i="0" u="none" strike="noStrike" kern="0" cap="none" spc="0" baseline="0">
              <a:solidFill>
                <a:srgbClr val="8E8E8E"/>
              </a:solidFill>
              <a:uFillTx/>
              <a:latin typeface="Arial"/>
              <a:ea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4">
    <p:bg>
      <p:bgPr>
        <a:solidFill>
          <a:srgbClr val="FFFFFF"/>
        </a:solidFill>
        <a:effectLst/>
      </p:bgPr>
    </p:bg>
    <p:spTree>
      <p:nvGrpSpPr>
        <p:cNvPr id="1" name=""/>
        <p:cNvGrpSpPr/>
        <p:nvPr/>
      </p:nvGrpSpPr>
      <p:grpSpPr>
        <a:xfrm>
          <a:off x="0" y="0"/>
          <a:ext cx="0" cy="0"/>
          <a:chOff x="0" y="0"/>
          <a:chExt cx="0" cy="0"/>
        </a:xfrm>
      </p:grpSpPr>
      <p:sp>
        <p:nvSpPr>
          <p:cNvPr id="2" name="Google Shape;168;p29">
            <a:extLst>
              <a:ext uri="{FF2B5EF4-FFF2-40B4-BE49-F238E27FC236}">
                <a16:creationId xmlns:a16="http://schemas.microsoft.com/office/drawing/2014/main" id="{6684360B-5501-280E-1D5B-FC3E78C21A86}"/>
              </a:ext>
            </a:extLst>
          </p:cNvPr>
          <p:cNvSpPr/>
          <p:nvPr/>
        </p:nvSpPr>
        <p:spPr>
          <a:xfrm>
            <a:off x="4418847" y="0"/>
            <a:ext cx="4725152" cy="2954911"/>
          </a:xfrm>
          <a:prstGeom prst="rect">
            <a:avLst/>
          </a:prstGeom>
          <a:solidFill>
            <a:srgbClr val="D4AFC3">
              <a:alpha val="58430"/>
            </a:srgbClr>
          </a:solidFill>
          <a:ln cap="flat">
            <a:noFill/>
            <a:prstDash val="solid"/>
          </a:ln>
        </p:spPr>
        <p:txBody>
          <a:bodyPr vert="horz" wrap="square" lIns="91421" tIns="91421" rIns="91421" bIns="91421"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Arial"/>
                <a:ea typeface="Arial"/>
                <a:cs typeface="Arial"/>
              </a:rPr>
              <a:t>Figure 2: Labelling example</a:t>
            </a:r>
          </a:p>
        </p:txBody>
      </p:sp>
      <p:sp>
        <p:nvSpPr>
          <p:cNvPr id="3" name="Google Shape;172;p29">
            <a:extLst>
              <a:ext uri="{FF2B5EF4-FFF2-40B4-BE49-F238E27FC236}">
                <a16:creationId xmlns:a16="http://schemas.microsoft.com/office/drawing/2014/main" id="{614DFE99-485F-0279-2EAB-4705A6660AB5}"/>
              </a:ext>
            </a:extLst>
          </p:cNvPr>
          <p:cNvSpPr/>
          <p:nvPr/>
        </p:nvSpPr>
        <p:spPr>
          <a:xfrm>
            <a:off x="0" y="1394816"/>
            <a:ext cx="362102" cy="2268864"/>
          </a:xfrm>
          <a:prstGeom prst="rect">
            <a:avLst/>
          </a:prstGeom>
          <a:solidFill>
            <a:srgbClr val="DEDEDE">
              <a:alpha val="5843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4" name="TextBox 1">
            <a:extLst>
              <a:ext uri="{FF2B5EF4-FFF2-40B4-BE49-F238E27FC236}">
                <a16:creationId xmlns:a16="http://schemas.microsoft.com/office/drawing/2014/main" id="{13B5CB1D-5524-8F00-F6DE-69E5569BB9FF}"/>
              </a:ext>
            </a:extLst>
          </p:cNvPr>
          <p:cNvSpPr txBox="1"/>
          <p:nvPr/>
        </p:nvSpPr>
        <p:spPr>
          <a:xfrm>
            <a:off x="410529" y="1355360"/>
            <a:ext cx="3691103" cy="230832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sng" strike="noStrike" kern="0" cap="none" spc="0" baseline="0">
                <a:solidFill>
                  <a:srgbClr val="47494B"/>
                </a:solidFill>
                <a:uFillTx/>
                <a:latin typeface="Source Sans Pro"/>
                <a:ea typeface="Source Sans Pro"/>
                <a:cs typeface="Arial"/>
              </a:rPr>
              <a:t>Product information</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a:solidFill>
                  <a:srgbClr val="47494B"/>
                </a:solidFill>
                <a:uFillTx/>
                <a:latin typeface="Source Sans Pro"/>
                <a:ea typeface="Source Sans Pro"/>
                <a:cs typeface="Arial"/>
              </a:rPr>
              <a:t>Pamper your lips with a wonderfully </a:t>
            </a:r>
            <a:r>
              <a:rPr lang="en-GB" sz="1600" b="1" i="0" u="none" strike="noStrike" kern="0" cap="none" spc="0" baseline="0">
                <a:solidFill>
                  <a:srgbClr val="47494B"/>
                </a:solidFill>
                <a:uFillTx/>
                <a:latin typeface="Source Sans Pro"/>
                <a:ea typeface="Source Sans Pro"/>
                <a:cs typeface="Arial"/>
              </a:rPr>
              <a:t>delicious cherry </a:t>
            </a:r>
            <a:r>
              <a:rPr lang="en-GB" sz="1200" b="1" i="0" u="none" strike="noStrike" kern="0" cap="none" spc="0" baseline="0">
                <a:solidFill>
                  <a:srgbClr val="47494B"/>
                </a:solidFill>
                <a:uFillTx/>
                <a:latin typeface="Source Sans Pro"/>
                <a:ea typeface="Source Sans Pro"/>
                <a:cs typeface="Arial"/>
              </a:rPr>
              <a:t>aroma</a:t>
            </a:r>
            <a:r>
              <a:rPr lang="en-GB" sz="1200" b="0" i="0" u="none" strike="noStrike" kern="0" cap="none" spc="0" baseline="0">
                <a:solidFill>
                  <a:srgbClr val="47494B"/>
                </a:solidFill>
                <a:uFillTx/>
                <a:latin typeface="Source Sans Pro"/>
                <a:ea typeface="Source Sans Pro"/>
                <a:cs typeface="Arial"/>
              </a:rPr>
              <a:t> and a </a:t>
            </a:r>
            <a:r>
              <a:rPr lang="en-GB" sz="1600" b="1" i="0" u="none" strike="noStrike" kern="0" cap="none" spc="0" baseline="0">
                <a:solidFill>
                  <a:srgbClr val="47494B"/>
                </a:solidFill>
                <a:uFillTx/>
                <a:latin typeface="Source Sans Pro"/>
                <a:ea typeface="Source Sans Pro"/>
                <a:cs typeface="Arial"/>
              </a:rPr>
              <a:t>ruby </a:t>
            </a:r>
            <a:r>
              <a:rPr lang="en-GB" sz="1200" b="1" i="0" u="none" strike="noStrike" kern="0" cap="none" spc="0" baseline="0">
                <a:solidFill>
                  <a:srgbClr val="47494B"/>
                </a:solidFill>
                <a:uFillTx/>
                <a:latin typeface="Source Sans Pro"/>
                <a:ea typeface="Source Sans Pro"/>
                <a:cs typeface="Arial"/>
              </a:rPr>
              <a:t>red tinted</a:t>
            </a:r>
            <a:r>
              <a:rPr lang="en-GB" sz="1200" b="0" i="0" u="none" strike="noStrike" kern="0" cap="none" spc="0" baseline="0">
                <a:solidFill>
                  <a:srgbClr val="47494B"/>
                </a:solidFill>
                <a:uFillTx/>
                <a:latin typeface="Source Sans Pro"/>
                <a:ea typeface="Source Sans Pro"/>
                <a:cs typeface="Arial"/>
              </a:rPr>
              <a:t> shine of NIVEA Cherry Shine Lip Balm. </a:t>
            </a:r>
            <a:r>
              <a:rPr lang="en-GB" sz="1200" b="1" i="0" u="none" strike="noStrike" kern="0" cap="none" spc="0" baseline="0">
                <a:solidFill>
                  <a:srgbClr val="47494B"/>
                </a:solidFill>
                <a:uFillTx/>
                <a:latin typeface="Source Sans Pro"/>
                <a:ea typeface="Source Sans Pro"/>
                <a:cs typeface="Arial"/>
              </a:rPr>
              <a:t>The formula melts into your lips, leaving them moisturised </a:t>
            </a:r>
            <a:r>
              <a:rPr lang="en-GB" sz="1200" b="0" i="0" u="none" strike="noStrike" kern="0" cap="none" spc="0" baseline="0">
                <a:solidFill>
                  <a:srgbClr val="47494B"/>
                </a:solidFill>
                <a:uFillTx/>
                <a:latin typeface="Source Sans Pro"/>
                <a:ea typeface="Source Sans Pro"/>
                <a:cs typeface="Arial"/>
              </a:rPr>
              <a:t>for 24 hours as well as protected against cold, wind and dry air. Clinically tested! Vegan formula. How To Use: Apply lip balm regularly for moisturised lips. Use a lip scrub for </a:t>
            </a:r>
            <a:r>
              <a:rPr lang="en-GB" sz="1600" b="1" i="0" u="none" strike="noStrike" kern="0" cap="none" spc="0" baseline="0">
                <a:solidFill>
                  <a:srgbClr val="47494B"/>
                </a:solidFill>
                <a:uFillTx/>
                <a:latin typeface="Source Sans Pro"/>
                <a:ea typeface="Source Sans Pro"/>
                <a:cs typeface="Arial"/>
              </a:rPr>
              <a:t>extra </a:t>
            </a:r>
            <a:r>
              <a:rPr lang="en-GB" sz="1200" b="1" i="0" u="none" strike="noStrike" kern="0" cap="none" spc="0" baseline="0">
                <a:solidFill>
                  <a:srgbClr val="47494B"/>
                </a:solidFill>
                <a:uFillTx/>
                <a:latin typeface="Source Sans Pro"/>
                <a:ea typeface="Source Sans Pro"/>
                <a:cs typeface="Arial"/>
              </a:rPr>
              <a:t>smooth</a:t>
            </a:r>
            <a:r>
              <a:rPr lang="en-GB" sz="1100" b="0" i="0" u="none" strike="noStrike" kern="0" cap="none" spc="0" baseline="0">
                <a:solidFill>
                  <a:srgbClr val="47494B"/>
                </a:solidFill>
                <a:uFillTx/>
                <a:latin typeface="Source Sans Pro"/>
                <a:ea typeface="Source Sans Pro"/>
                <a:cs typeface="Arial"/>
              </a:rPr>
              <a:t> </a:t>
            </a:r>
            <a:r>
              <a:rPr lang="en-GB" sz="1200" b="0" i="0" u="none" strike="noStrike" kern="0" cap="none" spc="0" baseline="0">
                <a:solidFill>
                  <a:srgbClr val="47494B"/>
                </a:solidFill>
                <a:uFillTx/>
                <a:latin typeface="Source Sans Pro"/>
                <a:ea typeface="Source Sans Pro"/>
                <a:cs typeface="Arial"/>
              </a:rPr>
              <a:t>lips. Recycle the packaging accordingly. Once in a while, use a lip scrub for extra smooth lips.</a:t>
            </a:r>
            <a:endParaRPr lang="en-GB" sz="1050" b="0" i="0" u="none" strike="noStrike" kern="0" cap="none" spc="0" baseline="0">
              <a:solidFill>
                <a:srgbClr val="000000"/>
              </a:solidFill>
              <a:uFillTx/>
              <a:latin typeface="Source Sans Pro"/>
              <a:ea typeface="Source Sans Pro"/>
              <a:cs typeface="Arial"/>
            </a:endParaRPr>
          </a:p>
        </p:txBody>
      </p:sp>
      <p:pic>
        <p:nvPicPr>
          <p:cNvPr id="5" name="Picture 4" descr="A product on the page&#10;&#10;AI-generated content may be incorrect.">
            <a:extLst>
              <a:ext uri="{FF2B5EF4-FFF2-40B4-BE49-F238E27FC236}">
                <a16:creationId xmlns:a16="http://schemas.microsoft.com/office/drawing/2014/main" id="{9FC73556-3B45-03DA-0147-AB0E8AF860C7}"/>
              </a:ext>
            </a:extLst>
          </p:cNvPr>
          <p:cNvPicPr>
            <a:picLocks noChangeAspect="1"/>
          </p:cNvPicPr>
          <p:nvPr/>
        </p:nvPicPr>
        <p:blipFill>
          <a:blip r:embed="rId3"/>
          <a:stretch>
            <a:fillRect/>
          </a:stretch>
        </p:blipFill>
        <p:spPr>
          <a:xfrm>
            <a:off x="4681737" y="201597"/>
            <a:ext cx="4291096" cy="2434370"/>
          </a:xfrm>
          <a:prstGeom prst="rect">
            <a:avLst/>
          </a:prstGeom>
          <a:noFill/>
          <a:ln cap="flat">
            <a:noFill/>
          </a:ln>
        </p:spPr>
      </p:pic>
      <p:sp>
        <p:nvSpPr>
          <p:cNvPr id="6" name="TextBox 5">
            <a:extLst>
              <a:ext uri="{FF2B5EF4-FFF2-40B4-BE49-F238E27FC236}">
                <a16:creationId xmlns:a16="http://schemas.microsoft.com/office/drawing/2014/main" id="{251E5070-0BBE-4878-FC17-EA5E01362E1A}"/>
              </a:ext>
            </a:extLst>
          </p:cNvPr>
          <p:cNvSpPr txBox="1"/>
          <p:nvPr/>
        </p:nvSpPr>
        <p:spPr>
          <a:xfrm>
            <a:off x="4681737" y="2635968"/>
            <a:ext cx="3157350"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a:solidFill>
                  <a:srgbClr val="222222"/>
                </a:solidFill>
                <a:uFillTx/>
                <a:latin typeface="Segoe UI Semilight" pitchFamily="34"/>
                <a:ea typeface="Arial"/>
                <a:cs typeface="Segoe UI Semilight" pitchFamily="34"/>
              </a:rPr>
              <a:t>Figure 2: Labelling example</a:t>
            </a:r>
          </a:p>
        </p:txBody>
      </p:sp>
      <p:sp>
        <p:nvSpPr>
          <p:cNvPr id="7" name="Title 14">
            <a:extLst>
              <a:ext uri="{FF2B5EF4-FFF2-40B4-BE49-F238E27FC236}">
                <a16:creationId xmlns:a16="http://schemas.microsoft.com/office/drawing/2014/main" id="{683F6432-0796-B50A-6120-43E9A664B23B}"/>
              </a:ext>
            </a:extLst>
          </p:cNvPr>
          <p:cNvSpPr txBox="1"/>
          <p:nvPr/>
        </p:nvSpPr>
        <p:spPr>
          <a:xfrm>
            <a:off x="362102" y="333362"/>
            <a:ext cx="3646224" cy="536615"/>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a:solidFill>
                  <a:srgbClr val="222222"/>
                </a:solidFill>
                <a:uFillTx/>
                <a:latin typeface="Segoe UI Black" pitchFamily="34"/>
                <a:ea typeface="Segoe UI Black" pitchFamily="34"/>
                <a:cs typeface="Livvic"/>
              </a:rPr>
              <a:t>Product classification</a:t>
            </a:r>
          </a:p>
        </p:txBody>
      </p:sp>
      <p:sp>
        <p:nvSpPr>
          <p:cNvPr id="8" name="TextBox 14">
            <a:extLst>
              <a:ext uri="{FF2B5EF4-FFF2-40B4-BE49-F238E27FC236}">
                <a16:creationId xmlns:a16="http://schemas.microsoft.com/office/drawing/2014/main" id="{E992C43F-BBA2-21E1-5429-C481D305C4B8}"/>
              </a:ext>
            </a:extLst>
          </p:cNvPr>
          <p:cNvSpPr txBox="1"/>
          <p:nvPr/>
        </p:nvSpPr>
        <p:spPr>
          <a:xfrm>
            <a:off x="792300" y="777139"/>
            <a:ext cx="2405777"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pitchFamily="34"/>
                <a:ea typeface="Livvic Light"/>
                <a:cs typeface="Segoe UI Semilight" pitchFamily="34"/>
              </a:rPr>
              <a:t>working example</a:t>
            </a:r>
            <a:endParaRPr lang="en-GB" sz="1400" b="0" i="0" u="none" strike="noStrike" kern="0" cap="none" spc="0" baseline="0">
              <a:solidFill>
                <a:srgbClr val="000000"/>
              </a:solidFill>
              <a:uFillTx/>
              <a:latin typeface="Arial"/>
              <a:ea typeface="Arial"/>
              <a:cs typeface="Arial"/>
            </a:endParaRPr>
          </a:p>
        </p:txBody>
      </p:sp>
      <p:cxnSp>
        <p:nvCxnSpPr>
          <p:cNvPr id="9" name="Connector: Elbow 15">
            <a:extLst>
              <a:ext uri="{FF2B5EF4-FFF2-40B4-BE49-F238E27FC236}">
                <a16:creationId xmlns:a16="http://schemas.microsoft.com/office/drawing/2014/main" id="{D620666B-91FD-5F36-88B1-1C8B9118F39A}"/>
              </a:ext>
            </a:extLst>
          </p:cNvPr>
          <p:cNvCxnSpPr/>
          <p:nvPr/>
        </p:nvCxnSpPr>
        <p:spPr>
          <a:xfrm>
            <a:off x="477472" y="837023"/>
            <a:ext cx="317726" cy="116979"/>
          </a:xfrm>
          <a:prstGeom prst="bentConnector3">
            <a:avLst/>
          </a:prstGeom>
          <a:noFill/>
          <a:ln w="9528" cap="flat">
            <a:solidFill>
              <a:srgbClr val="9F6282"/>
            </a:solidFill>
            <a:prstDash val="solid"/>
            <a:miter/>
            <a:tailEnd type="arrow"/>
          </a:ln>
        </p:spPr>
      </p:cxnSp>
      <p:sp>
        <p:nvSpPr>
          <p:cNvPr id="10" name="Slide Number Placeholder 1">
            <a:extLst>
              <a:ext uri="{FF2B5EF4-FFF2-40B4-BE49-F238E27FC236}">
                <a16:creationId xmlns:a16="http://schemas.microsoft.com/office/drawing/2014/main" id="{CF2612D0-F834-7E48-73DA-2A29A83B2618}"/>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5524AF-689C-3043-AC1A-63A1C9D94586}" type="slidenum">
              <a:t>6</a:t>
            </a:fld>
            <a:endParaRPr lang="es-ES" sz="1200" b="0" i="0" u="none" strike="noStrike" kern="0" cap="none" spc="0" baseline="0">
              <a:solidFill>
                <a:srgbClr val="8E8E8E"/>
              </a:solidFill>
              <a:uFillTx/>
              <a:latin typeface="Arial"/>
              <a:ea typeface="Arial"/>
              <a:cs typeface="Arial"/>
            </a:endParaRPr>
          </a:p>
        </p:txBody>
      </p:sp>
      <p:pic>
        <p:nvPicPr>
          <p:cNvPr id="11" name="Picture 2" descr="A close-up of a logo&#10;&#10;AI-generated content may be incorrect.">
            <a:extLst>
              <a:ext uri="{FF2B5EF4-FFF2-40B4-BE49-F238E27FC236}">
                <a16:creationId xmlns:a16="http://schemas.microsoft.com/office/drawing/2014/main" id="{BD1BE356-DBC3-9487-C4B8-19D80579636C}"/>
              </a:ext>
            </a:extLst>
          </p:cNvPr>
          <p:cNvPicPr>
            <a:picLocks noChangeAspect="1"/>
          </p:cNvPicPr>
          <p:nvPr/>
        </p:nvPicPr>
        <p:blipFill>
          <a:blip r:embed="rId4"/>
          <a:stretch>
            <a:fillRect/>
          </a:stretch>
        </p:blipFill>
        <p:spPr>
          <a:xfrm>
            <a:off x="781226" y="3807918"/>
            <a:ext cx="7581546" cy="490017"/>
          </a:xfrm>
          <a:prstGeom prst="rect">
            <a:avLst/>
          </a:prstGeom>
          <a:noFill/>
          <a:ln cap="flat">
            <a:noFill/>
          </a:ln>
        </p:spPr>
      </p:pic>
      <p:sp>
        <p:nvSpPr>
          <p:cNvPr id="12" name="Rectangle 7">
            <a:extLst>
              <a:ext uri="{FF2B5EF4-FFF2-40B4-BE49-F238E27FC236}">
                <a16:creationId xmlns:a16="http://schemas.microsoft.com/office/drawing/2014/main" id="{C6BFDC17-D545-2EA8-30D4-85F1AE7663CF}"/>
              </a:ext>
            </a:extLst>
          </p:cNvPr>
          <p:cNvSpPr/>
          <p:nvPr/>
        </p:nvSpPr>
        <p:spPr>
          <a:xfrm>
            <a:off x="7356613" y="3817327"/>
            <a:ext cx="1003563" cy="492852"/>
          </a:xfrm>
          <a:prstGeom prst="rect">
            <a:avLst/>
          </a:prstGeom>
          <a:noFill/>
          <a:ln w="28575" cap="flat">
            <a:solidFill>
              <a:srgbClr val="AD3E79"/>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2" name="Google Shape;372;p42">
            <a:extLst>
              <a:ext uri="{FF2B5EF4-FFF2-40B4-BE49-F238E27FC236}">
                <a16:creationId xmlns:a16="http://schemas.microsoft.com/office/drawing/2014/main" id="{93013D76-C5B2-F7DC-590F-6B2D926FDBBA}"/>
              </a:ext>
            </a:extLst>
          </p:cNvPr>
          <p:cNvSpPr/>
          <p:nvPr/>
        </p:nvSpPr>
        <p:spPr>
          <a:xfrm>
            <a:off x="421584" y="0"/>
            <a:ext cx="3664896" cy="5143500"/>
          </a:xfrm>
          <a:prstGeom prst="rect">
            <a:avLst/>
          </a:prstGeom>
          <a:solidFill>
            <a:srgbClr val="DEDEDE">
              <a:alpha val="2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3" name="Google Shape;194;p31">
            <a:extLst>
              <a:ext uri="{FF2B5EF4-FFF2-40B4-BE49-F238E27FC236}">
                <a16:creationId xmlns:a16="http://schemas.microsoft.com/office/drawing/2014/main" id="{F8C7EF3B-9133-A9DE-8B94-513DD2342528}"/>
              </a:ext>
            </a:extLst>
          </p:cNvPr>
          <p:cNvSpPr txBox="1">
            <a:spLocks noGrp="1"/>
          </p:cNvSpPr>
          <p:nvPr>
            <p:ph type="title"/>
          </p:nvPr>
        </p:nvSpPr>
        <p:spPr>
          <a:xfrm>
            <a:off x="336682" y="547478"/>
            <a:ext cx="5534726" cy="487503"/>
          </a:xfrm>
        </p:spPr>
        <p:txBody>
          <a:bodyPr anchor="ctr"/>
          <a:lstStyle/>
          <a:p>
            <a:pPr lvl="0"/>
            <a:r>
              <a:rPr lang="es-ES" sz="2400">
                <a:solidFill>
                  <a:srgbClr val="222222"/>
                </a:solidFill>
                <a:latin typeface="Segoe UI Black" pitchFamily="34"/>
              </a:rPr>
              <a:t>Price analysis</a:t>
            </a:r>
          </a:p>
        </p:txBody>
      </p:sp>
      <p:sp>
        <p:nvSpPr>
          <p:cNvPr id="4" name="Google Shape;199;p31">
            <a:extLst>
              <a:ext uri="{FF2B5EF4-FFF2-40B4-BE49-F238E27FC236}">
                <a16:creationId xmlns:a16="http://schemas.microsoft.com/office/drawing/2014/main" id="{478B4DA0-D987-6A8C-B450-2BE2A3E5BE00}"/>
              </a:ext>
            </a:extLst>
          </p:cNvPr>
          <p:cNvSpPr txBox="1"/>
          <p:nvPr/>
        </p:nvSpPr>
        <p:spPr>
          <a:xfrm>
            <a:off x="338456" y="712628"/>
            <a:ext cx="4563870" cy="644697"/>
          </a:xfrm>
          <a:prstGeom prst="rect">
            <a:avLst/>
          </a:prstGeom>
          <a:noFill/>
          <a:ln cap="flat">
            <a:noFill/>
          </a:ln>
        </p:spPr>
        <p:txBody>
          <a:bodyPr vert="horz" wrap="square" lIns="91421" tIns="91421" rIns="91421" bIns="91421"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0" cap="none" spc="0" baseline="0">
                <a:solidFill>
                  <a:srgbClr val="434343"/>
                </a:solidFill>
                <a:uFillTx/>
                <a:latin typeface="Segoe UI Black"/>
                <a:ea typeface="Segoe UI Black"/>
                <a:cs typeface="Livvic"/>
              </a:rPr>
              <a:t>Across gender and product category</a:t>
            </a:r>
          </a:p>
        </p:txBody>
      </p:sp>
      <p:sp>
        <p:nvSpPr>
          <p:cNvPr id="5" name="Google Shape;198;p31">
            <a:extLst>
              <a:ext uri="{FF2B5EF4-FFF2-40B4-BE49-F238E27FC236}">
                <a16:creationId xmlns:a16="http://schemas.microsoft.com/office/drawing/2014/main" id="{D94DE6C4-9FE5-6B68-F0C2-E6C33DA5B41E}"/>
              </a:ext>
            </a:extLst>
          </p:cNvPr>
          <p:cNvSpPr txBox="1"/>
          <p:nvPr/>
        </p:nvSpPr>
        <p:spPr>
          <a:xfrm>
            <a:off x="430444" y="1274664"/>
            <a:ext cx="3006437" cy="2471732"/>
          </a:xfrm>
          <a:prstGeom prst="rect">
            <a:avLst/>
          </a:prstGeom>
          <a:noFill/>
          <a:ln cap="flat">
            <a:noFill/>
          </a:ln>
        </p:spPr>
        <p:txBody>
          <a:bodyPr vert="horz" wrap="square" lIns="91421" tIns="91421" rIns="91421" bIns="91421" anchor="t" anchorCtr="0" compatLnSpc="1">
            <a:noAutofit/>
          </a:bodyPr>
          <a:lstStyle/>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We find gendered product marketing varies by category</a:t>
            </a:r>
            <a:endParaRPr lang="en-GB" sz="1400" b="0" i="0" u="none" strike="noStrike" kern="0" cap="none" spc="0" baseline="0">
              <a:solidFill>
                <a:srgbClr val="434343"/>
              </a:solidFill>
              <a:uFillTx/>
              <a:latin typeface="Segoe UI Semilight" pitchFamily="34"/>
              <a:ea typeface="Livvic Light"/>
              <a:cs typeface="Segoe UI Semilight" pitchFamily="34"/>
            </a:endParaRP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There is differential variation in price both between female and male products and gendered and ungendered products</a:t>
            </a:r>
            <a:endParaRPr lang="en-GB" sz="1400" b="0" i="0" u="none" strike="noStrike" kern="0" cap="none" spc="0" baseline="0">
              <a:solidFill>
                <a:srgbClr val="434343"/>
              </a:solidFill>
              <a:uFillTx/>
              <a:latin typeface="Segoe UI Semilight" pitchFamily="34"/>
              <a:ea typeface="Livvic Light"/>
              <a:cs typeface="Segoe UI Semilight" pitchFamily="34"/>
            </a:endParaRPr>
          </a:p>
        </p:txBody>
      </p:sp>
      <p:sp>
        <p:nvSpPr>
          <p:cNvPr id="6" name="TextBox 8">
            <a:extLst>
              <a:ext uri="{FF2B5EF4-FFF2-40B4-BE49-F238E27FC236}">
                <a16:creationId xmlns:a16="http://schemas.microsoft.com/office/drawing/2014/main" id="{07B567E9-9B87-C83F-F992-9066A6744C5C}"/>
              </a:ext>
            </a:extLst>
          </p:cNvPr>
          <p:cNvSpPr txBox="1"/>
          <p:nvPr/>
        </p:nvSpPr>
        <p:spPr>
          <a:xfrm>
            <a:off x="4450604" y="4430871"/>
            <a:ext cx="357876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a:ea typeface="Arial"/>
                <a:cs typeface="Segoe UI Semilight"/>
              </a:rPr>
              <a:t>Figure 3: Price distributions, selected </a:t>
            </a:r>
            <a:r>
              <a:rPr lang="en-GB" sz="1200" b="0" i="0" u="none" strike="noStrike" kern="0" cap="none" spc="0" baseline="0">
                <a:solidFill>
                  <a:srgbClr val="434343"/>
                </a:solidFill>
                <a:uFillTx/>
                <a:latin typeface="Segoe UI Semilight"/>
                <a:ea typeface="Arial"/>
                <a:cs typeface="Segoe UI Semilight"/>
              </a:rPr>
              <a:t>categories</a:t>
            </a:r>
          </a:p>
        </p:txBody>
      </p:sp>
      <p:sp>
        <p:nvSpPr>
          <p:cNvPr id="7" name="Slide Number Placeholder 1">
            <a:extLst>
              <a:ext uri="{FF2B5EF4-FFF2-40B4-BE49-F238E27FC236}">
                <a16:creationId xmlns:a16="http://schemas.microsoft.com/office/drawing/2014/main" id="{555E7E6B-27AC-165F-4968-4589B04B7C48}"/>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6CA5C11-5554-AE44-BCFF-D0CC1C5F7C23}" type="slidenum">
              <a:t>7</a:t>
            </a:fld>
            <a:endParaRPr lang="es-ES" sz="1200" b="0" i="0" u="none" strike="noStrike" kern="0" cap="none" spc="0" baseline="0">
              <a:solidFill>
                <a:srgbClr val="8E8E8E"/>
              </a:solidFill>
              <a:uFillTx/>
              <a:latin typeface="Arial"/>
              <a:ea typeface="Arial"/>
              <a:cs typeface="Arial"/>
            </a:endParaRPr>
          </a:p>
        </p:txBody>
      </p:sp>
      <p:pic>
        <p:nvPicPr>
          <p:cNvPr id="8" name="Picture 2" descr="A graph of different colored lines&#10;&#10;AI-generated content may be incorrect.">
            <a:extLst>
              <a:ext uri="{FF2B5EF4-FFF2-40B4-BE49-F238E27FC236}">
                <a16:creationId xmlns:a16="http://schemas.microsoft.com/office/drawing/2014/main" id="{AE232C9F-058A-124B-68CD-35C7EB427742}"/>
              </a:ext>
            </a:extLst>
          </p:cNvPr>
          <p:cNvPicPr>
            <a:picLocks noChangeAspect="1"/>
          </p:cNvPicPr>
          <p:nvPr/>
        </p:nvPicPr>
        <p:blipFill>
          <a:blip r:embed="rId3"/>
          <a:stretch>
            <a:fillRect/>
          </a:stretch>
        </p:blipFill>
        <p:spPr>
          <a:xfrm>
            <a:off x="4448738" y="714375"/>
            <a:ext cx="4018431" cy="3682096"/>
          </a:xfrm>
          <a:prstGeom prst="rect">
            <a:avLst/>
          </a:prstGeom>
          <a:noFill/>
          <a:ln cap="flat">
            <a:noFill/>
          </a:ln>
        </p:spPr>
      </p:pic>
      <p:sp>
        <p:nvSpPr>
          <p:cNvPr id="9" name="TextBox 3">
            <a:extLst>
              <a:ext uri="{FF2B5EF4-FFF2-40B4-BE49-F238E27FC236}">
                <a16:creationId xmlns:a16="http://schemas.microsoft.com/office/drawing/2014/main" id="{F31E268F-343F-1026-4A04-B91D3D183D4C}"/>
              </a:ext>
            </a:extLst>
          </p:cNvPr>
          <p:cNvSpPr txBox="1"/>
          <p:nvPr/>
        </p:nvSpPr>
        <p:spPr>
          <a:xfrm>
            <a:off x="525030" y="4577806"/>
            <a:ext cx="3577772"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0" cap="none" spc="0" baseline="0">
                <a:solidFill>
                  <a:srgbClr val="434343"/>
                </a:solidFill>
                <a:uFillTx/>
                <a:latin typeface="Segoe UI Semilight"/>
                <a:ea typeface="Arial"/>
                <a:cs typeface="Segoe UI Semilight"/>
              </a:rPr>
              <a:t>Note:</a:t>
            </a:r>
            <a:r>
              <a:rPr lang="en-US" sz="1100" b="0" i="0" u="none" strike="noStrike" kern="0" cap="none" spc="0" baseline="0">
                <a:solidFill>
                  <a:srgbClr val="434343"/>
                </a:solidFill>
                <a:uFillTx/>
                <a:latin typeface="Segoe UI Semilight"/>
                <a:ea typeface="Arial"/>
                <a:cs typeface="Segoe UI Semilight"/>
              </a:rPr>
              <a:t> observations exceeding 1.5 SD lower and upper interquartile ranges were dropped for plotting purposes.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grpSp>
        <p:nvGrpSpPr>
          <p:cNvPr id="2" name="Group 13">
            <a:extLst>
              <a:ext uri="{FF2B5EF4-FFF2-40B4-BE49-F238E27FC236}">
                <a16:creationId xmlns:a16="http://schemas.microsoft.com/office/drawing/2014/main" id="{D9344180-DA5D-3E21-6F7B-1B71DCD306B3}"/>
              </a:ext>
            </a:extLst>
          </p:cNvPr>
          <p:cNvGrpSpPr/>
          <p:nvPr/>
        </p:nvGrpSpPr>
        <p:grpSpPr>
          <a:xfrm>
            <a:off x="4294104" y="1067049"/>
            <a:ext cx="4184733" cy="3256563"/>
            <a:chOff x="4294104" y="1067049"/>
            <a:chExt cx="4184733" cy="3256563"/>
          </a:xfrm>
        </p:grpSpPr>
        <p:sp>
          <p:nvSpPr>
            <p:cNvPr id="3" name="TextBox 9">
              <a:extLst>
                <a:ext uri="{FF2B5EF4-FFF2-40B4-BE49-F238E27FC236}">
                  <a16:creationId xmlns:a16="http://schemas.microsoft.com/office/drawing/2014/main" id="{6C30B678-75F7-53D4-5BAC-3C8F10D39FD4}"/>
                </a:ext>
              </a:extLst>
            </p:cNvPr>
            <p:cNvSpPr txBox="1"/>
            <p:nvPr/>
          </p:nvSpPr>
          <p:spPr>
            <a:xfrm>
              <a:off x="4450512" y="4046613"/>
              <a:ext cx="3578769" cy="276999"/>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a:ea typeface="Arial"/>
                  <a:cs typeface="Segoe UI Semilight"/>
                </a:rPr>
                <a:t>Figure 4: Specification 1 estimates</a:t>
              </a:r>
              <a:endParaRPr lang="en-GB" sz="1200" b="0" i="0" u="none" strike="noStrike" kern="0" cap="none" spc="0" baseline="0">
                <a:solidFill>
                  <a:srgbClr val="434343"/>
                </a:solidFill>
                <a:uFillTx/>
                <a:latin typeface="Segoe UI Semilight"/>
                <a:ea typeface="Arial"/>
                <a:cs typeface="Segoe UI Semilight"/>
              </a:endParaRPr>
            </a:p>
          </p:txBody>
        </p:sp>
        <p:pic>
          <p:nvPicPr>
            <p:cNvPr id="4" name="Picture 6" descr="A graph of a graph with a red line and blue circles&#10;&#10;AI-generated content may be incorrect.">
              <a:extLst>
                <a:ext uri="{FF2B5EF4-FFF2-40B4-BE49-F238E27FC236}">
                  <a16:creationId xmlns:a16="http://schemas.microsoft.com/office/drawing/2014/main" id="{BA5FAC2B-5C5F-55CD-D0D4-22A8331C5871}"/>
                </a:ext>
              </a:extLst>
            </p:cNvPr>
            <p:cNvPicPr>
              <a:picLocks noChangeAspect="1"/>
            </p:cNvPicPr>
            <p:nvPr/>
          </p:nvPicPr>
          <p:blipFill>
            <a:blip r:embed="rId3"/>
            <a:stretch>
              <a:fillRect/>
            </a:stretch>
          </p:blipFill>
          <p:spPr>
            <a:xfrm>
              <a:off x="4294104" y="1067049"/>
              <a:ext cx="4184733" cy="2388751"/>
            </a:xfrm>
            <a:prstGeom prst="rect">
              <a:avLst/>
            </a:prstGeom>
            <a:noFill/>
            <a:ln cap="flat">
              <a:noFill/>
            </a:ln>
          </p:spPr>
        </p:pic>
      </p:grpSp>
      <p:grpSp>
        <p:nvGrpSpPr>
          <p:cNvPr id="5" name="Group 11">
            <a:extLst>
              <a:ext uri="{FF2B5EF4-FFF2-40B4-BE49-F238E27FC236}">
                <a16:creationId xmlns:a16="http://schemas.microsoft.com/office/drawing/2014/main" id="{D11482F4-9C40-7A13-319E-498FEBE5F1A6}"/>
              </a:ext>
            </a:extLst>
          </p:cNvPr>
          <p:cNvGrpSpPr/>
          <p:nvPr/>
        </p:nvGrpSpPr>
        <p:grpSpPr>
          <a:xfrm>
            <a:off x="423111" y="1033601"/>
            <a:ext cx="7979237" cy="3916356"/>
            <a:chOff x="423111" y="1033601"/>
            <a:chExt cx="7979237" cy="3916356"/>
          </a:xfrm>
        </p:grpSpPr>
        <p:grpSp>
          <p:nvGrpSpPr>
            <p:cNvPr id="6" name="Group 7">
              <a:extLst>
                <a:ext uri="{FF2B5EF4-FFF2-40B4-BE49-F238E27FC236}">
                  <a16:creationId xmlns:a16="http://schemas.microsoft.com/office/drawing/2014/main" id="{AC57256E-6469-FAE6-67B7-4A2864968917}"/>
                </a:ext>
              </a:extLst>
            </p:cNvPr>
            <p:cNvGrpSpPr/>
            <p:nvPr/>
          </p:nvGrpSpPr>
          <p:grpSpPr>
            <a:xfrm>
              <a:off x="4373273" y="1033601"/>
              <a:ext cx="4029075" cy="3289618"/>
              <a:chOff x="4373273" y="1033601"/>
              <a:chExt cx="4029075" cy="3289618"/>
            </a:xfrm>
          </p:grpSpPr>
          <p:pic>
            <p:nvPicPr>
              <p:cNvPr id="7" name="Picture 2" descr="A graph of a bar chart&#10;&#10;AI-generated content may be incorrect.">
                <a:extLst>
                  <a:ext uri="{FF2B5EF4-FFF2-40B4-BE49-F238E27FC236}">
                    <a16:creationId xmlns:a16="http://schemas.microsoft.com/office/drawing/2014/main" id="{476A13B7-1A79-8A65-C210-3BDC378ABCF2}"/>
                  </a:ext>
                </a:extLst>
              </p:cNvPr>
              <p:cNvPicPr>
                <a:picLocks noChangeAspect="1"/>
              </p:cNvPicPr>
              <p:nvPr/>
            </p:nvPicPr>
            <p:blipFill>
              <a:blip r:embed="rId4"/>
              <a:stretch>
                <a:fillRect/>
              </a:stretch>
            </p:blipFill>
            <p:spPr>
              <a:xfrm>
                <a:off x="4373273" y="1033601"/>
                <a:ext cx="4029075" cy="3012618"/>
              </a:xfrm>
              <a:prstGeom prst="rect">
                <a:avLst/>
              </a:prstGeom>
              <a:noFill/>
              <a:ln cap="flat">
                <a:noFill/>
              </a:ln>
            </p:spPr>
          </p:pic>
          <p:sp>
            <p:nvSpPr>
              <p:cNvPr id="8" name="TextBox 3">
                <a:extLst>
                  <a:ext uri="{FF2B5EF4-FFF2-40B4-BE49-F238E27FC236}">
                    <a16:creationId xmlns:a16="http://schemas.microsoft.com/office/drawing/2014/main" id="{3EE60DFD-5F21-1FBD-C237-7C520C334D9D}"/>
                  </a:ext>
                </a:extLst>
              </p:cNvPr>
              <p:cNvSpPr txBox="1"/>
              <p:nvPr/>
            </p:nvSpPr>
            <p:spPr>
              <a:xfrm>
                <a:off x="4450512" y="4046220"/>
                <a:ext cx="3375928" cy="276999"/>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0" cap="none" spc="0" baseline="0">
                    <a:solidFill>
                      <a:srgbClr val="3C3C3C"/>
                    </a:solidFill>
                    <a:uFillTx/>
                    <a:latin typeface="Segoe UI Semilight"/>
                    <a:ea typeface="Arial"/>
                    <a:cs typeface="Arial"/>
                  </a:rPr>
                  <a:t>Figure 5: Specification 3 estimates</a:t>
                </a:r>
              </a:p>
            </p:txBody>
          </p:sp>
        </p:grpSp>
        <p:sp>
          <p:nvSpPr>
            <p:cNvPr id="9" name="TextBox 10">
              <a:extLst>
                <a:ext uri="{FF2B5EF4-FFF2-40B4-BE49-F238E27FC236}">
                  <a16:creationId xmlns:a16="http://schemas.microsoft.com/office/drawing/2014/main" id="{81BAD27B-20CA-5CBD-94FE-356F0917BD60}"/>
                </a:ext>
              </a:extLst>
            </p:cNvPr>
            <p:cNvSpPr txBox="1"/>
            <p:nvPr/>
          </p:nvSpPr>
          <p:spPr>
            <a:xfrm>
              <a:off x="423111" y="3626519"/>
              <a:ext cx="3662647" cy="1323438"/>
            </a:xfrm>
            <a:prstGeom prst="rect">
              <a:avLst/>
            </a:prstGeom>
            <a:noFill/>
            <a:ln cap="flat">
              <a:noFill/>
            </a:ln>
          </p:spPr>
          <p:txBody>
            <a:bodyPr vert="horz" wrap="square" lIns="91440" tIns="45720" rIns="91440" bIns="45720" anchor="t" anchorCtr="0" compatLnSpc="1">
              <a:spAutoFit/>
            </a:bodyPr>
            <a:lstStyle/>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1" i="0" u="none" strike="noStrike" kern="0" cap="none" spc="0" baseline="0">
                  <a:solidFill>
                    <a:srgbClr val="434343"/>
                  </a:solidFill>
                  <a:uFillTx/>
                  <a:latin typeface="Segoe UI Semilight"/>
                  <a:ea typeface="Arial"/>
                  <a:cs typeface="Segoe UI Semilight"/>
                </a:rPr>
                <a:t>Specification 3: </a:t>
              </a:r>
              <a:r>
                <a:rPr lang="en-GB" sz="1400" b="0" i="0" u="none" strike="noStrike" kern="0" cap="none" spc="0" baseline="0">
                  <a:solidFill>
                    <a:srgbClr val="434343"/>
                  </a:solidFill>
                  <a:uFillTx/>
                  <a:latin typeface="Segoe UI Semilight"/>
                  <a:ea typeface="Arial"/>
                  <a:cs typeface="Segoe UI Semilight"/>
                </a:rPr>
                <a:t>interaction terms​</a:t>
              </a:r>
              <a:r>
                <a:rPr lang="en-US" sz="1400" b="0" i="0" u="none" strike="noStrike" kern="0" cap="none" spc="0" baseline="0">
                  <a:solidFill>
                    <a:srgbClr val="434343"/>
                  </a:solidFill>
                  <a:uFillTx/>
                  <a:latin typeface="Segoe UI Semilight"/>
                  <a:ea typeface="Arial"/>
                  <a:cs typeface="Segoe UI Semilight"/>
                </a:rPr>
                <a:t>​​</a:t>
              </a:r>
            </a:p>
            <a:p>
              <a:pPr marL="685800" marR="0" lvl="3"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Arial"/>
                  <a:cs typeface="Segoe UI Semilight"/>
                </a:rPr>
                <a:t>Gendered pricing is category specific</a:t>
              </a:r>
              <a:r>
                <a:rPr lang="en-US" sz="1400" b="0" i="0" u="none" strike="noStrike" kern="0" cap="none" spc="0" baseline="0">
                  <a:solidFill>
                    <a:srgbClr val="434343"/>
                  </a:solidFill>
                  <a:uFillTx/>
                  <a:latin typeface="Segoe UI Semilight"/>
                  <a:ea typeface="Arial"/>
                  <a:cs typeface="Segoe UI Semilight"/>
                </a:rPr>
                <a:t>​​​</a:t>
              </a:r>
            </a:p>
            <a:p>
              <a:pPr marL="685800" marR="0" lvl="2"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Arial"/>
                  <a:cs typeface="Segoe UI Semilight"/>
                </a:rPr>
                <a:t>Results mirror literature (Moshary, et. al., 2023; Gonzalez, et. al., 2021)</a:t>
              </a:r>
              <a:r>
                <a:rPr lang="en-US" sz="1400" b="0" i="0" u="none" strike="noStrike" kern="0" cap="none" spc="0" baseline="0">
                  <a:solidFill>
                    <a:srgbClr val="434343"/>
                  </a:solidFill>
                  <a:uFillTx/>
                  <a:latin typeface="Segoe UI Semilight"/>
                  <a:ea typeface="Arial"/>
                  <a:cs typeface="Segoe UI Semilight"/>
                </a:rPr>
                <a:t>​​</a:t>
              </a:r>
            </a:p>
          </p:txBody>
        </p:sp>
      </p:grpSp>
      <p:sp>
        <p:nvSpPr>
          <p:cNvPr id="10" name="Google Shape;372;p42">
            <a:extLst>
              <a:ext uri="{FF2B5EF4-FFF2-40B4-BE49-F238E27FC236}">
                <a16:creationId xmlns:a16="http://schemas.microsoft.com/office/drawing/2014/main" id="{D9924FC9-BC1E-A352-D975-94DC48AA3C1C}"/>
              </a:ext>
            </a:extLst>
          </p:cNvPr>
          <p:cNvSpPr/>
          <p:nvPr/>
        </p:nvSpPr>
        <p:spPr>
          <a:xfrm>
            <a:off x="420852" y="0"/>
            <a:ext cx="3664896" cy="5143500"/>
          </a:xfrm>
          <a:prstGeom prst="rect">
            <a:avLst/>
          </a:prstGeom>
          <a:solidFill>
            <a:srgbClr val="E5CFDB">
              <a:alpha val="20000"/>
            </a:srgbClr>
          </a:solidFill>
          <a:ln cap="flat">
            <a:noFill/>
            <a:prstDash val="solid"/>
          </a:ln>
        </p:spPr>
        <p:txBody>
          <a:bodyPr vert="horz" wrap="square" lIns="91421" tIns="91421" rIns="91421" bIns="91421" anchor="ctr" anchorCtr="0" compatLnSpc="1">
            <a:noAutofit/>
          </a:bodyPr>
          <a:lstStyle/>
          <a:p>
            <a:pPr marL="228600" marR="0" lvl="0" indent="-228600" algn="l" defTabSz="914400" rtl="0" fontAlgn="auto" hangingPunct="1">
              <a:lnSpc>
                <a:spcPts val="1275"/>
              </a:lnSpc>
              <a:spcBef>
                <a:spcPts val="0"/>
              </a:spcBef>
              <a:spcAft>
                <a:spcPts val="0"/>
              </a:spcAft>
              <a:buClr>
                <a:srgbClr val="000000"/>
              </a:buClr>
              <a:buSzPct val="100000"/>
              <a:buFont typeface="Wingdings"/>
              <a:buChar char="§"/>
              <a:tabLst/>
              <a:defRPr sz="1800" b="0" i="0" u="none" strike="noStrike" kern="0" cap="none" spc="0" baseline="0">
                <a:solidFill>
                  <a:srgbClr val="000000"/>
                </a:solidFill>
                <a:uFillTx/>
              </a:defRPr>
            </a:pPr>
            <a:endParaRPr lang="en-US" sz="1400" b="0" i="0" u="none" strike="noStrike" kern="0" cap="none" spc="0" baseline="0">
              <a:solidFill>
                <a:srgbClr val="434343"/>
              </a:solidFill>
              <a:uFillTx/>
              <a:latin typeface="Segoe UI Semilight"/>
              <a:ea typeface="Arial"/>
              <a:cs typeface="Arial"/>
            </a:endParaRPr>
          </a:p>
        </p:txBody>
      </p:sp>
      <p:sp>
        <p:nvSpPr>
          <p:cNvPr id="11" name="Google Shape;194;p31">
            <a:extLst>
              <a:ext uri="{FF2B5EF4-FFF2-40B4-BE49-F238E27FC236}">
                <a16:creationId xmlns:a16="http://schemas.microsoft.com/office/drawing/2014/main" id="{FB044806-374F-6EDF-07AB-BAC4DF20F182}"/>
              </a:ext>
            </a:extLst>
          </p:cNvPr>
          <p:cNvSpPr txBox="1">
            <a:spLocks noGrp="1"/>
          </p:cNvSpPr>
          <p:nvPr>
            <p:ph type="title"/>
          </p:nvPr>
        </p:nvSpPr>
        <p:spPr>
          <a:xfrm>
            <a:off x="420852" y="547478"/>
            <a:ext cx="5534726" cy="487503"/>
          </a:xfrm>
        </p:spPr>
        <p:txBody>
          <a:bodyPr anchor="ctr"/>
          <a:lstStyle/>
          <a:p>
            <a:pPr lvl="0"/>
            <a:r>
              <a:rPr lang="es-ES" sz="2400">
                <a:solidFill>
                  <a:srgbClr val="222222"/>
                </a:solidFill>
                <a:latin typeface="Segoe UI Black" pitchFamily="34"/>
              </a:rPr>
              <a:t>Price analysis</a:t>
            </a:r>
          </a:p>
        </p:txBody>
      </p:sp>
      <p:sp>
        <p:nvSpPr>
          <p:cNvPr id="12" name="Google Shape;199;p31">
            <a:extLst>
              <a:ext uri="{FF2B5EF4-FFF2-40B4-BE49-F238E27FC236}">
                <a16:creationId xmlns:a16="http://schemas.microsoft.com/office/drawing/2014/main" id="{CF58F4ED-3495-9107-C3A7-33DD0AEC3CEB}"/>
              </a:ext>
            </a:extLst>
          </p:cNvPr>
          <p:cNvSpPr txBox="1"/>
          <p:nvPr/>
        </p:nvSpPr>
        <p:spPr>
          <a:xfrm>
            <a:off x="420852" y="712628"/>
            <a:ext cx="3516023" cy="644697"/>
          </a:xfrm>
          <a:prstGeom prst="rect">
            <a:avLst/>
          </a:prstGeom>
          <a:noFill/>
          <a:ln cap="flat">
            <a:noFill/>
          </a:ln>
        </p:spPr>
        <p:txBody>
          <a:bodyPr vert="horz" wrap="square" lIns="91421" tIns="91421" rIns="91421" bIns="91421"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0" cap="none" spc="0" baseline="0">
                <a:solidFill>
                  <a:srgbClr val="434343"/>
                </a:solidFill>
                <a:uFillTx/>
                <a:latin typeface="Segoe UI Black"/>
                <a:ea typeface="Segoe UI Black"/>
                <a:cs typeface="Livvic"/>
              </a:rPr>
              <a:t>Overall and by category</a:t>
            </a:r>
            <a:endParaRPr lang="en-GB" sz="1600" b="1" i="0" u="none" strike="noStrike" kern="0" cap="none" spc="0" baseline="0">
              <a:solidFill>
                <a:srgbClr val="434343"/>
              </a:solidFill>
              <a:uFillTx/>
              <a:latin typeface="Segoe UI Black" pitchFamily="34"/>
              <a:ea typeface="Segoe UI Black" pitchFamily="34"/>
              <a:cs typeface="Livvic"/>
            </a:endParaRPr>
          </a:p>
        </p:txBody>
      </p:sp>
      <p:sp>
        <p:nvSpPr>
          <p:cNvPr id="13" name="Google Shape;198;p31">
            <a:extLst>
              <a:ext uri="{FF2B5EF4-FFF2-40B4-BE49-F238E27FC236}">
                <a16:creationId xmlns:a16="http://schemas.microsoft.com/office/drawing/2014/main" id="{6D16DDC2-B8B8-2D7C-0377-534658BF4C13}"/>
              </a:ext>
            </a:extLst>
          </p:cNvPr>
          <p:cNvSpPr txBox="1"/>
          <p:nvPr/>
        </p:nvSpPr>
        <p:spPr>
          <a:xfrm>
            <a:off x="423678" y="1361514"/>
            <a:ext cx="3664896" cy="1055309"/>
          </a:xfrm>
          <a:prstGeom prst="rect">
            <a:avLst/>
          </a:prstGeom>
          <a:noFill/>
          <a:ln cap="flat">
            <a:noFill/>
          </a:ln>
        </p:spPr>
        <p:txBody>
          <a:bodyPr vert="horz" wrap="square" lIns="91421" tIns="91421" rIns="91421" bIns="91421" anchor="t" anchorCtr="0" compatLnSpc="1">
            <a:noAutofit/>
          </a:bodyPr>
          <a:lstStyle/>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1" i="0" u="none" strike="noStrike" kern="0" cap="none" spc="0" baseline="0">
                <a:solidFill>
                  <a:srgbClr val="434343"/>
                </a:solidFill>
                <a:uFillTx/>
                <a:latin typeface="Segoe UI Semilight"/>
                <a:ea typeface="Livvic Light"/>
                <a:cs typeface="Segoe UI Semilight"/>
              </a:rPr>
              <a:t>Specification 1:</a:t>
            </a:r>
            <a:r>
              <a:rPr lang="en-GB" sz="1400" b="0" i="0" u="none" strike="noStrike" kern="0" cap="none" spc="0" baseline="0">
                <a:solidFill>
                  <a:srgbClr val="434343"/>
                </a:solidFill>
                <a:uFillTx/>
                <a:latin typeface="Segoe UI Semilight"/>
                <a:ea typeface="Livvic Light"/>
                <a:cs typeface="Segoe UI Semilight"/>
              </a:rPr>
              <a:t> by gender: </a:t>
            </a:r>
          </a:p>
          <a:p>
            <a:pPr marL="685800" marR="0" lvl="1"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Controls: product category</a:t>
            </a:r>
          </a:p>
          <a:p>
            <a:pPr marL="685800" marR="0" lvl="1"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Men's products are 8.5% cheaper</a:t>
            </a:r>
          </a:p>
          <a:p>
            <a:pPr marL="228600" marR="0" lvl="0" indent="-228600" algn="l" defTabSz="914400" rtl="0" fontAlgn="auto" hangingPunct="1">
              <a:lnSpc>
                <a:spcPct val="100000"/>
              </a:lnSpc>
              <a:spcBef>
                <a:spcPts val="0"/>
              </a:spcBef>
              <a:spcAft>
                <a:spcPts val="600"/>
              </a:spcAft>
              <a:buClr>
                <a:srgbClr val="434343"/>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Segoe UI Semilight"/>
              <a:ea typeface="Livvic Light"/>
              <a:cs typeface="Segoe UI Semilight"/>
            </a:endParaRPr>
          </a:p>
          <a:p>
            <a:pPr marL="685800" marR="0" lvl="1"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Segoe UI Semilight"/>
              <a:ea typeface="Livvic Light"/>
              <a:cs typeface="Segoe UI Semilight"/>
            </a:endParaRPr>
          </a:p>
        </p:txBody>
      </p:sp>
      <p:sp>
        <p:nvSpPr>
          <p:cNvPr id="14" name="Slide Number Placeholder 1">
            <a:extLst>
              <a:ext uri="{FF2B5EF4-FFF2-40B4-BE49-F238E27FC236}">
                <a16:creationId xmlns:a16="http://schemas.microsoft.com/office/drawing/2014/main" id="{32FBA396-B1EA-F300-EF22-48D2AF8C6B05}"/>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FD9199D-BA2B-6548-A9EA-1867761E390D}" type="slidenum">
              <a:t>8</a:t>
            </a:fld>
            <a:endParaRPr lang="es-ES" sz="1200" b="0" i="0" u="none" strike="noStrike" kern="0" cap="none" spc="0" baseline="0">
              <a:solidFill>
                <a:srgbClr val="8E8E8E"/>
              </a:solidFill>
              <a:uFillTx/>
              <a:latin typeface="Arial"/>
              <a:ea typeface="Arial"/>
              <a:cs typeface="Arial"/>
            </a:endParaRPr>
          </a:p>
        </p:txBody>
      </p:sp>
      <p:sp>
        <p:nvSpPr>
          <p:cNvPr id="15" name="TextBox 8">
            <a:extLst>
              <a:ext uri="{FF2B5EF4-FFF2-40B4-BE49-F238E27FC236}">
                <a16:creationId xmlns:a16="http://schemas.microsoft.com/office/drawing/2014/main" id="{A057AEAC-9DCB-91D9-976A-A9285E3CF663}"/>
              </a:ext>
            </a:extLst>
          </p:cNvPr>
          <p:cNvSpPr txBox="1"/>
          <p:nvPr/>
        </p:nvSpPr>
        <p:spPr>
          <a:xfrm>
            <a:off x="433132" y="2413330"/>
            <a:ext cx="3505196" cy="1107996"/>
          </a:xfrm>
          <a:prstGeom prst="rect">
            <a:avLst/>
          </a:prstGeom>
          <a:noFill/>
          <a:ln cap="flat">
            <a:noFill/>
          </a:ln>
        </p:spPr>
        <p:txBody>
          <a:bodyPr vert="horz" wrap="square" lIns="91440" tIns="45720" rIns="91440" bIns="45720" anchor="t" anchorCtr="0" compatLnSpc="1">
            <a:spAutoFit/>
          </a:bodyPr>
          <a:lstStyle/>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1" i="0" u="none" strike="noStrike" kern="0" cap="none" spc="0" baseline="0">
                <a:solidFill>
                  <a:srgbClr val="434343"/>
                </a:solidFill>
                <a:uFillTx/>
                <a:latin typeface="Segoe UI Semilight"/>
                <a:ea typeface="Arial"/>
                <a:cs typeface="Segoe UI Semilight"/>
              </a:rPr>
              <a:t>Specification 2: </a:t>
            </a:r>
            <a:r>
              <a:rPr lang="en-GB" sz="1400" b="0" i="0" u="none" strike="noStrike" kern="0" cap="none" spc="0" baseline="0">
                <a:solidFill>
                  <a:srgbClr val="434343"/>
                </a:solidFill>
                <a:uFillTx/>
                <a:latin typeface="Segoe UI Semilight"/>
                <a:ea typeface="Arial"/>
                <a:cs typeface="Segoe UI Semilight"/>
              </a:rPr>
              <a:t>by gendered: </a:t>
            </a:r>
            <a:r>
              <a:rPr lang="en-US" sz="1400" b="0" i="0" u="none" strike="noStrike" kern="0" cap="none" spc="0" baseline="0">
                <a:solidFill>
                  <a:srgbClr val="434343"/>
                </a:solidFill>
                <a:uFillTx/>
                <a:latin typeface="Segoe UI Semilight"/>
                <a:ea typeface="Arial"/>
                <a:cs typeface="Segoe UI Semilight"/>
              </a:rPr>
              <a:t>​​</a:t>
            </a:r>
          </a:p>
          <a:p>
            <a:pPr marL="685800" marR="0" lvl="2"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Arial"/>
                <a:cs typeface="Segoe UI Semilight"/>
              </a:rPr>
              <a:t>Controls: product category</a:t>
            </a:r>
            <a:r>
              <a:rPr lang="en-US" sz="1400" b="0" i="0" u="none" strike="noStrike" kern="0" cap="none" spc="0" baseline="0">
                <a:solidFill>
                  <a:srgbClr val="434343"/>
                </a:solidFill>
                <a:uFillTx/>
                <a:latin typeface="Segoe UI Semilight"/>
                <a:ea typeface="Arial"/>
                <a:cs typeface="Segoe UI Semilight"/>
              </a:rPr>
              <a:t>​​</a:t>
            </a:r>
          </a:p>
          <a:p>
            <a:pPr marL="685800" marR="0" lvl="2"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Arial"/>
                <a:cs typeface="Segoe UI Semilight"/>
              </a:rPr>
              <a:t>Gendered products are 54% more expensive​</a:t>
            </a:r>
            <a:r>
              <a:rPr lang="en-US" sz="1400" b="0" i="0" u="none" strike="noStrike" kern="0" cap="none" spc="0" baseline="0">
                <a:solidFill>
                  <a:srgbClr val="434343"/>
                </a:solidFill>
                <a:uFillTx/>
                <a:latin typeface="Segoe UI Semilight"/>
                <a:ea typeface="Arial"/>
                <a:cs typeface="Segoe UI Semilight"/>
              </a:rPr>
              <a:t>​</a:t>
            </a:r>
            <a:endParaRPr lang="en-US" sz="1400" b="0" i="0" u="none" strike="noStrike" kern="0" cap="none" spc="0" baseline="0">
              <a:solidFill>
                <a:srgbClr val="434343"/>
              </a:solidFill>
              <a:uFillTx/>
              <a:latin typeface="Segoe UI Semilight"/>
              <a:ea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grpSp>
        <p:nvGrpSpPr>
          <p:cNvPr id="2" name="Group 15">
            <a:extLst>
              <a:ext uri="{FF2B5EF4-FFF2-40B4-BE49-F238E27FC236}">
                <a16:creationId xmlns:a16="http://schemas.microsoft.com/office/drawing/2014/main" id="{E3E70F56-884F-FE69-4FF0-781D8BFF667E}"/>
              </a:ext>
            </a:extLst>
          </p:cNvPr>
          <p:cNvGrpSpPr/>
          <p:nvPr/>
        </p:nvGrpSpPr>
        <p:grpSpPr>
          <a:xfrm>
            <a:off x="428286" y="1034853"/>
            <a:ext cx="8669582" cy="3571784"/>
            <a:chOff x="428286" y="1034853"/>
            <a:chExt cx="8669582" cy="3571784"/>
          </a:xfrm>
        </p:grpSpPr>
        <p:sp>
          <p:nvSpPr>
            <p:cNvPr id="3" name="Google Shape;198;p31">
              <a:extLst>
                <a:ext uri="{FF2B5EF4-FFF2-40B4-BE49-F238E27FC236}">
                  <a16:creationId xmlns:a16="http://schemas.microsoft.com/office/drawing/2014/main" id="{A80142F2-EBD4-498D-698E-0E6A620BB261}"/>
                </a:ext>
              </a:extLst>
            </p:cNvPr>
            <p:cNvSpPr txBox="1"/>
            <p:nvPr/>
          </p:nvSpPr>
          <p:spPr>
            <a:xfrm>
              <a:off x="428286" y="1265803"/>
              <a:ext cx="3501127" cy="920444"/>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GB" sz="1400" b="0" i="0" u="none" strike="noStrike" kern="0" cap="none" spc="0" baseline="0">
                <a:solidFill>
                  <a:srgbClr val="434343"/>
                </a:solidFill>
                <a:highlight>
                  <a:srgbClr val="FFFF00"/>
                </a:highlight>
                <a:uFillTx/>
                <a:latin typeface="Segoe UI Semilight" pitchFamily="34"/>
                <a:ea typeface="Livvic Light"/>
                <a:cs typeface="Segoe UI Semilight" pitchFamily="34"/>
              </a:endParaRPr>
            </a:p>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Livvic Light"/>
                  <a:cs typeface="Segoe UI Semilight"/>
                </a:rPr>
                <a:t>Women may receive greater average loyalty discounts</a:t>
              </a:r>
            </a:p>
          </p:txBody>
        </p:sp>
        <p:sp>
          <p:nvSpPr>
            <p:cNvPr id="4" name="TextBox 16">
              <a:extLst>
                <a:ext uri="{FF2B5EF4-FFF2-40B4-BE49-F238E27FC236}">
                  <a16:creationId xmlns:a16="http://schemas.microsoft.com/office/drawing/2014/main" id="{BED0E5C2-E38F-9823-915A-6BDAA8A7A8ED}"/>
                </a:ext>
              </a:extLst>
            </p:cNvPr>
            <p:cNvSpPr txBox="1"/>
            <p:nvPr/>
          </p:nvSpPr>
          <p:spPr>
            <a:xfrm>
              <a:off x="4750874" y="4329638"/>
              <a:ext cx="3578769" cy="276999"/>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a:ea typeface="Arial"/>
                  <a:cs typeface="Segoe UI Semilight"/>
                </a:rPr>
                <a:t>Figure 6: </a:t>
              </a:r>
              <a:r>
                <a:rPr lang="en-GB" sz="1200" b="0" i="0" u="none" strike="noStrike" kern="0" cap="none" spc="0" baseline="0">
                  <a:solidFill>
                    <a:srgbClr val="434343"/>
                  </a:solidFill>
                  <a:uFillTx/>
                  <a:latin typeface="Segoe UI Semilight"/>
                  <a:ea typeface="Arial"/>
                  <a:cs typeface="Segoe UI Semilight"/>
                </a:rPr>
                <a:t>Discounts by category and gender</a:t>
              </a:r>
            </a:p>
          </p:txBody>
        </p:sp>
        <p:pic>
          <p:nvPicPr>
            <p:cNvPr id="5" name="Picture 10" descr="A graph of different colored bars&#10;&#10;AI-generated content may be incorrect.">
              <a:extLst>
                <a:ext uri="{FF2B5EF4-FFF2-40B4-BE49-F238E27FC236}">
                  <a16:creationId xmlns:a16="http://schemas.microsoft.com/office/drawing/2014/main" id="{33D7FB5B-C864-485D-59A1-50986F4C6839}"/>
                </a:ext>
              </a:extLst>
            </p:cNvPr>
            <p:cNvPicPr>
              <a:picLocks noChangeAspect="1"/>
            </p:cNvPicPr>
            <p:nvPr/>
          </p:nvPicPr>
          <p:blipFill>
            <a:blip r:embed="rId3"/>
            <a:srcRect t="-1" b="-16350"/>
            <a:stretch>
              <a:fillRect/>
            </a:stretch>
          </p:blipFill>
          <p:spPr>
            <a:xfrm>
              <a:off x="4102684" y="1034853"/>
              <a:ext cx="4995184" cy="3156527"/>
            </a:xfrm>
            <a:prstGeom prst="rect">
              <a:avLst/>
            </a:prstGeom>
            <a:noFill/>
            <a:ln cap="flat">
              <a:noFill/>
            </a:ln>
          </p:spPr>
        </p:pic>
        <p:sp>
          <p:nvSpPr>
            <p:cNvPr id="6" name="Google Shape;198;p31">
              <a:extLst>
                <a:ext uri="{FF2B5EF4-FFF2-40B4-BE49-F238E27FC236}">
                  <a16:creationId xmlns:a16="http://schemas.microsoft.com/office/drawing/2014/main" id="{5CD437E5-70D9-F2B0-83BE-E8E0519DC0E8}"/>
                </a:ext>
              </a:extLst>
            </p:cNvPr>
            <p:cNvSpPr txBox="1"/>
            <p:nvPr/>
          </p:nvSpPr>
          <p:spPr>
            <a:xfrm>
              <a:off x="428286" y="2269888"/>
              <a:ext cx="3501127" cy="920444"/>
            </a:xfrm>
            <a:prstGeom prst="rect">
              <a:avLst/>
            </a:prstGeom>
            <a:noFill/>
            <a:ln cap="flat">
              <a:noFill/>
            </a:ln>
          </p:spPr>
          <p:txBody>
            <a:bodyPr vert="horz" wrap="square" lIns="91421" tIns="91421" rIns="91421" bIns="91421" anchor="t" anchorCtr="0" compatLnSpc="1">
              <a:noAutofit/>
            </a:bodyPr>
            <a:lstStyle/>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Catamaran Light"/>
                  <a:cs typeface="Segoe UI Semilight"/>
                </a:rPr>
                <a:t>No significant difference between the size in discounts in male and female product overall </a:t>
              </a:r>
              <a:endParaRPr lang="en-GB" sz="1000" b="0" i="0" u="none" strike="noStrike" kern="0" cap="none" spc="0" baseline="0">
                <a:solidFill>
                  <a:srgbClr val="434343"/>
                </a:solidFill>
                <a:uFillTx/>
                <a:latin typeface="Catamaran Light"/>
                <a:ea typeface="Catamaran Light"/>
                <a:cs typeface="Catamaran Light"/>
              </a:endParaRPr>
            </a:p>
          </p:txBody>
        </p:sp>
      </p:grpSp>
      <p:grpSp>
        <p:nvGrpSpPr>
          <p:cNvPr id="7" name="Group 17">
            <a:extLst>
              <a:ext uri="{FF2B5EF4-FFF2-40B4-BE49-F238E27FC236}">
                <a16:creationId xmlns:a16="http://schemas.microsoft.com/office/drawing/2014/main" id="{E11286F4-D0E0-5BFF-0951-A140FAE7B954}"/>
              </a:ext>
            </a:extLst>
          </p:cNvPr>
          <p:cNvGrpSpPr/>
          <p:nvPr/>
        </p:nvGrpSpPr>
        <p:grpSpPr>
          <a:xfrm>
            <a:off x="428286" y="1034753"/>
            <a:ext cx="8616418" cy="3569022"/>
            <a:chOff x="428286" y="1034753"/>
            <a:chExt cx="8616418" cy="3569022"/>
          </a:xfrm>
        </p:grpSpPr>
        <p:grpSp>
          <p:nvGrpSpPr>
            <p:cNvPr id="8" name="Group 4">
              <a:extLst>
                <a:ext uri="{FF2B5EF4-FFF2-40B4-BE49-F238E27FC236}">
                  <a16:creationId xmlns:a16="http://schemas.microsoft.com/office/drawing/2014/main" id="{4E13F25B-0E98-454C-3C6F-730C6F64C85E}"/>
                </a:ext>
              </a:extLst>
            </p:cNvPr>
            <p:cNvGrpSpPr/>
            <p:nvPr/>
          </p:nvGrpSpPr>
          <p:grpSpPr>
            <a:xfrm>
              <a:off x="4140384" y="1034753"/>
              <a:ext cx="4904320" cy="3569022"/>
              <a:chOff x="4140384" y="1034753"/>
              <a:chExt cx="4904320" cy="3569022"/>
            </a:xfrm>
          </p:grpSpPr>
          <p:pic>
            <p:nvPicPr>
              <p:cNvPr id="9" name="Google Shape;122;p22" descr="A bar graph with text on it&#10;&#10;AI-generated content may be incorrect.">
                <a:extLst>
                  <a:ext uri="{FF2B5EF4-FFF2-40B4-BE49-F238E27FC236}">
                    <a16:creationId xmlns:a16="http://schemas.microsoft.com/office/drawing/2014/main" id="{EA301364-37A6-9C61-5121-0091055165CC}"/>
                  </a:ext>
                </a:extLst>
              </p:cNvPr>
              <p:cNvPicPr>
                <a:picLocks noChangeAspect="1"/>
              </p:cNvPicPr>
              <p:nvPr/>
            </p:nvPicPr>
            <p:blipFill>
              <a:blip r:embed="rId4">
                <a:alphaModFix/>
              </a:blip>
              <a:stretch>
                <a:fillRect/>
              </a:stretch>
            </p:blipFill>
            <p:spPr>
              <a:xfrm>
                <a:off x="4140384" y="1034753"/>
                <a:ext cx="4904320" cy="3070015"/>
              </a:xfrm>
              <a:prstGeom prst="rect">
                <a:avLst/>
              </a:prstGeom>
              <a:noFill/>
              <a:ln cap="flat">
                <a:noFill/>
              </a:ln>
            </p:spPr>
          </p:pic>
          <p:sp>
            <p:nvSpPr>
              <p:cNvPr id="10" name="TextBox 8">
                <a:extLst>
                  <a:ext uri="{FF2B5EF4-FFF2-40B4-BE49-F238E27FC236}">
                    <a16:creationId xmlns:a16="http://schemas.microsoft.com/office/drawing/2014/main" id="{BF36748F-76AD-AB6D-759A-63C080858FFC}"/>
                  </a:ext>
                </a:extLst>
              </p:cNvPr>
              <p:cNvSpPr txBox="1"/>
              <p:nvPr/>
            </p:nvSpPr>
            <p:spPr>
              <a:xfrm>
                <a:off x="4735522" y="4326776"/>
                <a:ext cx="3578769" cy="276999"/>
              </a:xfrm>
              <a:prstGeom prst="rect">
                <a:avLst/>
              </a:prstGeom>
              <a:solidFill>
                <a:srgbClr val="FFFFFF"/>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200" b="0" i="0" u="none" strike="noStrike" kern="0" cap="none" spc="0" baseline="0">
                    <a:solidFill>
                      <a:srgbClr val="434343"/>
                    </a:solidFill>
                    <a:uFillTx/>
                    <a:latin typeface="Segoe UI Semilight"/>
                    <a:ea typeface="Arial"/>
                    <a:cs typeface="Segoe UI Semilight"/>
                  </a:rPr>
                  <a:t>Figure 7: Discount by type and gender</a:t>
                </a:r>
                <a:endParaRPr lang="en-GB" sz="1200" b="0" i="0" u="none" strike="noStrike" kern="0" cap="none" spc="0" baseline="0">
                  <a:solidFill>
                    <a:srgbClr val="434343"/>
                  </a:solidFill>
                  <a:uFillTx/>
                  <a:latin typeface="Segoe UI Semilight"/>
                  <a:ea typeface="Arial"/>
                  <a:cs typeface="Segoe UI Semilight"/>
                </a:endParaRPr>
              </a:p>
            </p:txBody>
          </p:sp>
        </p:grpSp>
        <p:sp>
          <p:nvSpPr>
            <p:cNvPr id="11" name="Google Shape;198;p31">
              <a:extLst>
                <a:ext uri="{FF2B5EF4-FFF2-40B4-BE49-F238E27FC236}">
                  <a16:creationId xmlns:a16="http://schemas.microsoft.com/office/drawing/2014/main" id="{1F965E8D-92C7-41D7-2671-470489771EF3}"/>
                </a:ext>
              </a:extLst>
            </p:cNvPr>
            <p:cNvSpPr txBox="1"/>
            <p:nvPr/>
          </p:nvSpPr>
          <p:spPr>
            <a:xfrm>
              <a:off x="428286" y="3273771"/>
              <a:ext cx="3501127" cy="495687"/>
            </a:xfrm>
            <a:prstGeom prst="rect">
              <a:avLst/>
            </a:prstGeom>
            <a:noFill/>
            <a:ln cap="flat">
              <a:noFill/>
            </a:ln>
          </p:spPr>
          <p:txBody>
            <a:bodyPr vert="horz" wrap="square" lIns="91421" tIns="91421" rIns="91421" bIns="91421" anchor="t" anchorCtr="0" compatLnSpc="1">
              <a:noAutofit/>
            </a:bodyPr>
            <a:lstStyle/>
            <a:p>
              <a:pPr marL="228600" marR="0" lvl="0" indent="-228600" algn="l" defTabSz="914400" rtl="0" fontAlgn="auto" hangingPunct="1">
                <a:lnSpc>
                  <a:spcPct val="100000"/>
                </a:lnSpc>
                <a:spcBef>
                  <a:spcPts val="0"/>
                </a:spcBef>
                <a:spcAft>
                  <a:spcPts val="600"/>
                </a:spcAft>
                <a:buClr>
                  <a:srgbClr val="B23B7A"/>
                </a:buClr>
                <a:buSzPts val="1000"/>
                <a:buFont typeface="Wingdings" pitchFamily="2"/>
                <a:buChar char="§"/>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Catamaran Light"/>
                  <a:cs typeface="Segoe UI Semilight"/>
                </a:rPr>
                <a:t>Results by category are inconclusive</a:t>
              </a:r>
              <a:endParaRPr lang="en-GB" sz="1000" b="0" i="0" u="none" strike="noStrike" kern="0" cap="none" spc="0" baseline="0">
                <a:solidFill>
                  <a:srgbClr val="434343"/>
                </a:solidFill>
                <a:uFillTx/>
                <a:latin typeface="Catamaran Light"/>
                <a:ea typeface="Catamaran Light"/>
                <a:cs typeface="Catamaran Light"/>
              </a:endParaRPr>
            </a:p>
          </p:txBody>
        </p:sp>
      </p:grpSp>
      <p:sp>
        <p:nvSpPr>
          <p:cNvPr id="12" name="Google Shape;372;p42">
            <a:extLst>
              <a:ext uri="{FF2B5EF4-FFF2-40B4-BE49-F238E27FC236}">
                <a16:creationId xmlns:a16="http://schemas.microsoft.com/office/drawing/2014/main" id="{B9C9E2E0-91E3-C2F1-C69E-B877CA84F460}"/>
              </a:ext>
            </a:extLst>
          </p:cNvPr>
          <p:cNvSpPr/>
          <p:nvPr/>
        </p:nvSpPr>
        <p:spPr>
          <a:xfrm>
            <a:off x="445248" y="0"/>
            <a:ext cx="3664896" cy="5244778"/>
          </a:xfrm>
          <a:prstGeom prst="rect">
            <a:avLst/>
          </a:prstGeom>
          <a:solidFill>
            <a:srgbClr val="D9D9D9">
              <a:alpha val="2000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0" cap="none" spc="0" baseline="0">
                <a:solidFill>
                  <a:srgbClr val="434343"/>
                </a:solidFill>
                <a:uFillTx/>
                <a:latin typeface="Segoe UI Semilight"/>
                <a:ea typeface="Arial"/>
                <a:cs typeface="Arial"/>
              </a:rPr>
              <a:t>​</a:t>
            </a:r>
          </a:p>
          <a:p>
            <a:pPr marL="228600" marR="0" lvl="0" indent="-228600" algn="l" defTabSz="914400" rtl="0" fontAlgn="auto" hangingPunct="1">
              <a:lnSpc>
                <a:spcPts val="1650"/>
              </a:lnSpc>
              <a:spcBef>
                <a:spcPts val="0"/>
              </a:spcBef>
              <a:spcAft>
                <a:spcPts val="0"/>
              </a:spcAft>
              <a:buClr>
                <a:srgbClr val="000000"/>
              </a:buClr>
              <a:buSzPct val="100000"/>
              <a:buFont typeface="Wingdings"/>
              <a:buChar char="§"/>
              <a:tabLst/>
              <a:defRPr sz="1800" b="0" i="0" u="none" strike="noStrike" kern="0" cap="none" spc="0" baseline="0">
                <a:solidFill>
                  <a:srgbClr val="000000"/>
                </a:solidFill>
                <a:uFillTx/>
              </a:defRPr>
            </a:pPr>
            <a:endParaRPr lang="en-GB" sz="1400" b="0" i="0" u="none" strike="noStrike" kern="0" cap="none" spc="0" baseline="0">
              <a:solidFill>
                <a:srgbClr val="434343"/>
              </a:solidFill>
              <a:uFillTx/>
              <a:latin typeface="Segoe UI Semilight"/>
              <a:ea typeface="Arial"/>
              <a:cs typeface="Arial"/>
            </a:endParaRPr>
          </a:p>
        </p:txBody>
      </p:sp>
      <p:sp>
        <p:nvSpPr>
          <p:cNvPr id="13" name="Google Shape;194;p31">
            <a:extLst>
              <a:ext uri="{FF2B5EF4-FFF2-40B4-BE49-F238E27FC236}">
                <a16:creationId xmlns:a16="http://schemas.microsoft.com/office/drawing/2014/main" id="{1F92D364-543E-39F4-5A95-175461138705}"/>
              </a:ext>
            </a:extLst>
          </p:cNvPr>
          <p:cNvSpPr txBox="1">
            <a:spLocks noGrp="1"/>
          </p:cNvSpPr>
          <p:nvPr>
            <p:ph type="title"/>
          </p:nvPr>
        </p:nvSpPr>
        <p:spPr>
          <a:xfrm>
            <a:off x="420852" y="547478"/>
            <a:ext cx="5534726" cy="487503"/>
          </a:xfrm>
        </p:spPr>
        <p:txBody>
          <a:bodyPr anchor="ctr"/>
          <a:lstStyle/>
          <a:p>
            <a:pPr lvl="0"/>
            <a:r>
              <a:rPr lang="es-ES" sz="2400">
                <a:solidFill>
                  <a:srgbClr val="222222"/>
                </a:solidFill>
                <a:latin typeface="Segoe UI Black" pitchFamily="34"/>
              </a:rPr>
              <a:t>Price analysis</a:t>
            </a:r>
          </a:p>
        </p:txBody>
      </p:sp>
      <p:sp>
        <p:nvSpPr>
          <p:cNvPr id="14" name="Google Shape;199;p31">
            <a:extLst>
              <a:ext uri="{FF2B5EF4-FFF2-40B4-BE49-F238E27FC236}">
                <a16:creationId xmlns:a16="http://schemas.microsoft.com/office/drawing/2014/main" id="{591156A8-B8AC-BDB5-E3EC-B89F92E046BD}"/>
              </a:ext>
            </a:extLst>
          </p:cNvPr>
          <p:cNvSpPr txBox="1"/>
          <p:nvPr/>
        </p:nvSpPr>
        <p:spPr>
          <a:xfrm>
            <a:off x="420852" y="712628"/>
            <a:ext cx="3516023" cy="644697"/>
          </a:xfrm>
          <a:prstGeom prst="rect">
            <a:avLst/>
          </a:prstGeom>
          <a:noFill/>
          <a:ln cap="flat">
            <a:noFill/>
          </a:ln>
        </p:spPr>
        <p:txBody>
          <a:bodyPr vert="horz" wrap="square" lIns="91421" tIns="91421" rIns="91421" bIns="91421"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0" cap="none" spc="0" baseline="0">
                <a:solidFill>
                  <a:srgbClr val="434343"/>
                </a:solidFill>
                <a:uFillTx/>
                <a:latin typeface="Segoe UI Black"/>
                <a:ea typeface="Segoe UI Black"/>
                <a:cs typeface="Livvic"/>
              </a:rPr>
              <a:t>Discount differences</a:t>
            </a:r>
            <a:endParaRPr lang="en-GB" sz="1600" b="1" i="0" u="none" strike="noStrike" kern="0" cap="none" spc="0" baseline="0">
              <a:solidFill>
                <a:srgbClr val="434343"/>
              </a:solidFill>
              <a:uFillTx/>
              <a:latin typeface="Segoe UI Black" pitchFamily="34"/>
              <a:ea typeface="Segoe UI Black" pitchFamily="34"/>
              <a:cs typeface="Livvic"/>
            </a:endParaRPr>
          </a:p>
        </p:txBody>
      </p:sp>
      <p:sp>
        <p:nvSpPr>
          <p:cNvPr id="15" name="Slide Number Placeholder 1">
            <a:extLst>
              <a:ext uri="{FF2B5EF4-FFF2-40B4-BE49-F238E27FC236}">
                <a16:creationId xmlns:a16="http://schemas.microsoft.com/office/drawing/2014/main" id="{18498443-4893-3F38-E822-866E99CED4F7}"/>
              </a:ext>
            </a:extLst>
          </p:cNvPr>
          <p:cNvSpPr txBox="1"/>
          <p:nvPr/>
        </p:nvSpPr>
        <p:spPr>
          <a:xfrm>
            <a:off x="8483410" y="4719501"/>
            <a:ext cx="548704" cy="393603"/>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FB0427B-D712-7B4C-9C47-1A474C8257AF}" type="slidenum">
              <a:t>9</a:t>
            </a:fld>
            <a:endParaRPr lang="es-ES" sz="1200" b="0" i="0" u="none" strike="noStrike" kern="0" cap="none" spc="0" baseline="0">
              <a:solidFill>
                <a:srgbClr val="8E8E8E"/>
              </a:solidFill>
              <a:uFillTx/>
              <a:latin typeface="Arial"/>
              <a:ea typeface="Arial"/>
              <a:cs typeface="Arial"/>
            </a:endParaRPr>
          </a:p>
        </p:txBody>
      </p:sp>
      <p:sp>
        <p:nvSpPr>
          <p:cNvPr id="16" name="Rectangle 11">
            <a:extLst>
              <a:ext uri="{FF2B5EF4-FFF2-40B4-BE49-F238E27FC236}">
                <a16:creationId xmlns:a16="http://schemas.microsoft.com/office/drawing/2014/main" id="{4A25D5A0-AB8E-805C-C2DB-51C847C716ED}"/>
              </a:ext>
            </a:extLst>
          </p:cNvPr>
          <p:cNvSpPr/>
          <p:nvPr/>
        </p:nvSpPr>
        <p:spPr>
          <a:xfrm>
            <a:off x="4134532" y="3837535"/>
            <a:ext cx="4934559" cy="450369"/>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FFFFFF"/>
              </a:solidFill>
              <a:uFillTx/>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gineering Project Proposal by Slidesg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2383</Words>
  <Application>Microsoft Macintosh PowerPoint</Application>
  <PresentationFormat>Widescreen</PresentationFormat>
  <Paragraphs>313</Paragraphs>
  <Slides>21</Slides>
  <Notes>18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21</vt:i4>
      </vt:variant>
    </vt:vector>
  </HeadingPairs>
  <TitlesOfParts>
    <vt:vector size="37" baseType="lpstr">
      <vt:lpstr>Aptos</vt:lpstr>
      <vt:lpstr>Arial</vt:lpstr>
      <vt:lpstr>Calibri</vt:lpstr>
      <vt:lpstr>Catamaran Light</vt:lpstr>
      <vt:lpstr>Catamaran Medium</vt:lpstr>
      <vt:lpstr>Consolas</vt:lpstr>
      <vt:lpstr>Courier New</vt:lpstr>
      <vt:lpstr>Livvic</vt:lpstr>
      <vt:lpstr>Livvic Light</vt:lpstr>
      <vt:lpstr>Roboto</vt:lpstr>
      <vt:lpstr>Segoe UI Black</vt:lpstr>
      <vt:lpstr>Segoe UI Semilight</vt:lpstr>
      <vt:lpstr>Segoe UI Variable Display Semib</vt:lpstr>
      <vt:lpstr>Source Sans Pro</vt:lpstr>
      <vt:lpstr>Wingdings</vt:lpstr>
      <vt:lpstr>Engineering Project Proposal by Slidesgo</vt:lpstr>
      <vt:lpstr>Pink tax?</vt:lpstr>
      <vt:lpstr>Motivation</vt:lpstr>
      <vt:lpstr>PowerPoint Presentation</vt:lpstr>
      <vt:lpstr>Classification models</vt:lpstr>
      <vt:lpstr>PowerPoint Presentation</vt:lpstr>
      <vt:lpstr>PowerPoint Presentation</vt:lpstr>
      <vt:lpstr>Price analysis</vt:lpstr>
      <vt:lpstr>Price analysis</vt:lpstr>
      <vt:lpstr>Price analysis</vt:lpstr>
      <vt:lpstr>Is there a pink tax?</vt:lpstr>
      <vt:lpstr>Limitations</vt:lpstr>
      <vt:lpstr>Appendix</vt:lpstr>
      <vt:lpstr>Gender classifier – Image processing</vt:lpstr>
      <vt:lpstr>Gender classifier – Bag of words</vt:lpstr>
      <vt:lpstr>Gender classifier – Word embeddings</vt:lpstr>
      <vt:lpstr>Gender classifier – stacked model</vt:lpstr>
      <vt:lpstr>Performance across product categories</vt:lpstr>
      <vt:lpstr>Distributions by category</vt:lpstr>
      <vt:lpstr>Model Specifications</vt:lpstr>
      <vt:lpstr>Miscellaneous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Bickel-Barlow, Sam</cp:lastModifiedBy>
  <cp:revision>38</cp:revision>
  <dcterms:modified xsi:type="dcterms:W3CDTF">2025-05-03T11:47:13Z</dcterms:modified>
</cp:coreProperties>
</file>